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 ContentType="image/tif"/>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7"/>
  </p:notesMasterIdLst>
  <p:sldIdLst>
    <p:sldId id="257" r:id="rId2"/>
    <p:sldId id="369" r:id="rId3"/>
    <p:sldId id="370" r:id="rId4"/>
    <p:sldId id="318" r:id="rId5"/>
    <p:sldId id="437" r:id="rId6"/>
    <p:sldId id="282" r:id="rId7"/>
    <p:sldId id="258" r:id="rId8"/>
    <p:sldId id="279" r:id="rId9"/>
    <p:sldId id="420" r:id="rId10"/>
    <p:sldId id="280" r:id="rId11"/>
    <p:sldId id="436" r:id="rId12"/>
    <p:sldId id="431" r:id="rId13"/>
    <p:sldId id="281" r:id="rId14"/>
    <p:sldId id="259" r:id="rId15"/>
    <p:sldId id="371" r:id="rId16"/>
    <p:sldId id="425" r:id="rId17"/>
    <p:sldId id="423" r:id="rId18"/>
    <p:sldId id="424" r:id="rId19"/>
    <p:sldId id="427" r:id="rId20"/>
    <p:sldId id="410" r:id="rId21"/>
    <p:sldId id="409" r:id="rId22"/>
    <p:sldId id="269" r:id="rId23"/>
    <p:sldId id="416" r:id="rId24"/>
    <p:sldId id="419" r:id="rId25"/>
    <p:sldId id="432" r:id="rId26"/>
    <p:sldId id="266" r:id="rId27"/>
    <p:sldId id="426" r:id="rId28"/>
    <p:sldId id="265" r:id="rId29"/>
    <p:sldId id="438" r:id="rId30"/>
    <p:sldId id="433" r:id="rId31"/>
    <p:sldId id="429" r:id="rId32"/>
    <p:sldId id="439" r:id="rId33"/>
    <p:sldId id="434" r:id="rId34"/>
    <p:sldId id="435" r:id="rId35"/>
    <p:sldId id="440" r:id="rId36"/>
    <p:sldId id="421" r:id="rId37"/>
    <p:sldId id="261" r:id="rId38"/>
    <p:sldId id="262" r:id="rId39"/>
    <p:sldId id="263" r:id="rId40"/>
    <p:sldId id="276" r:id="rId41"/>
    <p:sldId id="422" r:id="rId42"/>
    <p:sldId id="442" r:id="rId43"/>
    <p:sldId id="441" r:id="rId44"/>
    <p:sldId id="443" r:id="rId45"/>
    <p:sldId id="444"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733"/>
    <p:restoredTop sz="94678"/>
  </p:normalViewPr>
  <p:slideViewPr>
    <p:cSldViewPr snapToGrid="0">
      <p:cViewPr varScale="1">
        <p:scale>
          <a:sx n="95" d="100"/>
          <a:sy n="95" d="100"/>
        </p:scale>
        <p:origin x="192" y="664"/>
      </p:cViewPr>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D297EB-1645-CC4C-85FE-79DD74FE13D5}" type="datetimeFigureOut">
              <a:rPr lang="en-US" smtClean="0"/>
              <a:t>8/21/26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F9837E-2307-1C49-A99C-894F3972BA0F}" type="slidenum">
              <a:rPr lang="en-US" smtClean="0"/>
              <a:t>‹#›</a:t>
            </a:fld>
            <a:endParaRPr lang="en-US"/>
          </a:p>
        </p:txBody>
      </p:sp>
    </p:spTree>
    <p:extLst>
      <p:ext uri="{BB962C8B-B14F-4D97-AF65-F5344CB8AC3E}">
        <p14:creationId xmlns:p14="http://schemas.microsoft.com/office/powerpoint/2010/main" val="1870882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F9837E-2307-1C49-A99C-894F3972BA0F}" type="slidenum">
              <a:rPr lang="en-US" smtClean="0"/>
              <a:t>4</a:t>
            </a:fld>
            <a:endParaRPr lang="en-US"/>
          </a:p>
        </p:txBody>
      </p:sp>
    </p:spTree>
    <p:extLst>
      <p:ext uri="{BB962C8B-B14F-4D97-AF65-F5344CB8AC3E}">
        <p14:creationId xmlns:p14="http://schemas.microsoft.com/office/powerpoint/2010/main" val="34078793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697EE8-29E8-B515-320C-0ED8EF7311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0EF6D9-3A07-B660-3D8E-DDDC52A7FC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E11C19-0998-1D32-E486-C58EA9A5A99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16CFCD8-BB0E-FFD4-1AED-9654D1835A3D}"/>
              </a:ext>
            </a:extLst>
          </p:cNvPr>
          <p:cNvSpPr>
            <a:spLocks noGrp="1"/>
          </p:cNvSpPr>
          <p:nvPr>
            <p:ph type="sldNum" sz="quarter" idx="5"/>
          </p:nvPr>
        </p:nvSpPr>
        <p:spPr/>
        <p:txBody>
          <a:bodyPr/>
          <a:lstStyle/>
          <a:p>
            <a:fld id="{23F9837E-2307-1C49-A99C-894F3972BA0F}" type="slidenum">
              <a:rPr lang="en-US" smtClean="0"/>
              <a:t>5</a:t>
            </a:fld>
            <a:endParaRPr lang="en-US"/>
          </a:p>
        </p:txBody>
      </p:sp>
    </p:spTree>
    <p:extLst>
      <p:ext uri="{BB962C8B-B14F-4D97-AF65-F5344CB8AC3E}">
        <p14:creationId xmlns:p14="http://schemas.microsoft.com/office/powerpoint/2010/main" val="30042228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9A45F0-5151-9818-3DAC-EB65AB8966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211A6B-D8B7-A4D7-D5A0-1C275C23F0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C37436-5697-8622-A789-A6479B6EF47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A604EC2-77C9-A392-96B5-47846796B735}"/>
              </a:ext>
            </a:extLst>
          </p:cNvPr>
          <p:cNvSpPr>
            <a:spLocks noGrp="1"/>
          </p:cNvSpPr>
          <p:nvPr>
            <p:ph type="sldNum" sz="quarter" idx="5"/>
          </p:nvPr>
        </p:nvSpPr>
        <p:spPr/>
        <p:txBody>
          <a:bodyPr/>
          <a:lstStyle/>
          <a:p>
            <a:fld id="{54291C98-D828-AC41-B867-5263EF0B4413}" type="slidenum">
              <a:rPr lang="en-US" smtClean="0"/>
              <a:t>6</a:t>
            </a:fld>
            <a:endParaRPr lang="en-US"/>
          </a:p>
        </p:txBody>
      </p:sp>
    </p:spTree>
    <p:extLst>
      <p:ext uri="{BB962C8B-B14F-4D97-AF65-F5344CB8AC3E}">
        <p14:creationId xmlns:p14="http://schemas.microsoft.com/office/powerpoint/2010/main" val="18286690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4291C98-D828-AC41-B867-5263EF0B4413}" type="slidenum">
              <a:rPr lang="en-US" smtClean="0"/>
              <a:t>7</a:t>
            </a:fld>
            <a:endParaRPr lang="en-US"/>
          </a:p>
        </p:txBody>
      </p:sp>
    </p:spTree>
    <p:extLst>
      <p:ext uri="{BB962C8B-B14F-4D97-AF65-F5344CB8AC3E}">
        <p14:creationId xmlns:p14="http://schemas.microsoft.com/office/powerpoint/2010/main" val="30295138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0A573-7D51-AAB3-DEDF-60EE1AD541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D80FC1-7305-08E8-825B-25C82C7079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2C74C1-0912-2F7A-2C70-8DDFE3FB155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89CA1C2-2341-8B47-FE56-A3C2FD052D72}"/>
              </a:ext>
            </a:extLst>
          </p:cNvPr>
          <p:cNvSpPr>
            <a:spLocks noGrp="1"/>
          </p:cNvSpPr>
          <p:nvPr>
            <p:ph type="sldNum" sz="quarter" idx="5"/>
          </p:nvPr>
        </p:nvSpPr>
        <p:spPr/>
        <p:txBody>
          <a:bodyPr/>
          <a:lstStyle/>
          <a:p>
            <a:fld id="{54291C98-D828-AC41-B867-5263EF0B4413}" type="slidenum">
              <a:rPr lang="en-US" smtClean="0"/>
              <a:t>8</a:t>
            </a:fld>
            <a:endParaRPr lang="en-US"/>
          </a:p>
        </p:txBody>
      </p:sp>
    </p:spTree>
    <p:extLst>
      <p:ext uri="{BB962C8B-B14F-4D97-AF65-F5344CB8AC3E}">
        <p14:creationId xmlns:p14="http://schemas.microsoft.com/office/powerpoint/2010/main" val="41421113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0F901-528D-8E35-1B3D-B4772A61E2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AA4E9B-AEAB-3B72-D1AF-9AFDDFB9DA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5E637C-F657-BB57-3D6F-AFE3BCB7AA2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D2DA830-9B66-E36A-4DB4-8799D9F6A42A}"/>
              </a:ext>
            </a:extLst>
          </p:cNvPr>
          <p:cNvSpPr>
            <a:spLocks noGrp="1"/>
          </p:cNvSpPr>
          <p:nvPr>
            <p:ph type="sldNum" sz="quarter" idx="5"/>
          </p:nvPr>
        </p:nvSpPr>
        <p:spPr/>
        <p:txBody>
          <a:bodyPr/>
          <a:lstStyle/>
          <a:p>
            <a:fld id="{54291C98-D828-AC41-B867-5263EF0B4413}" type="slidenum">
              <a:rPr lang="en-US" smtClean="0"/>
              <a:t>10</a:t>
            </a:fld>
            <a:endParaRPr lang="en-US"/>
          </a:p>
        </p:txBody>
      </p:sp>
    </p:spTree>
    <p:extLst>
      <p:ext uri="{BB962C8B-B14F-4D97-AF65-F5344CB8AC3E}">
        <p14:creationId xmlns:p14="http://schemas.microsoft.com/office/powerpoint/2010/main" val="27378826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453D5E-0887-C08B-301D-1D07AEE6AB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A00CF3-58C8-4458-6832-FD13A7F8AF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8BD215-B70D-4E76-6A0C-9065D422D77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03D55DD-D1DD-8088-26FB-F0AF3E9C3D7C}"/>
              </a:ext>
            </a:extLst>
          </p:cNvPr>
          <p:cNvSpPr>
            <a:spLocks noGrp="1"/>
          </p:cNvSpPr>
          <p:nvPr>
            <p:ph type="sldNum" sz="quarter" idx="5"/>
          </p:nvPr>
        </p:nvSpPr>
        <p:spPr/>
        <p:txBody>
          <a:bodyPr/>
          <a:lstStyle/>
          <a:p>
            <a:fld id="{54291C98-D828-AC41-B867-5263EF0B4413}" type="slidenum">
              <a:rPr lang="en-US" smtClean="0"/>
              <a:t>11</a:t>
            </a:fld>
            <a:endParaRPr lang="en-US"/>
          </a:p>
        </p:txBody>
      </p:sp>
    </p:spTree>
    <p:extLst>
      <p:ext uri="{BB962C8B-B14F-4D97-AF65-F5344CB8AC3E}">
        <p14:creationId xmlns:p14="http://schemas.microsoft.com/office/powerpoint/2010/main" val="34257269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2CC99-40CD-3902-7346-685D2E0AD9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76DE8A-D66E-8C85-EDBB-CBF911410F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443DA0-3D75-28B6-63A2-98798BF12C4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4DF65E0-5CCF-4FAE-EDAC-9E5ED9DEFE21}"/>
              </a:ext>
            </a:extLst>
          </p:cNvPr>
          <p:cNvSpPr>
            <a:spLocks noGrp="1"/>
          </p:cNvSpPr>
          <p:nvPr>
            <p:ph type="sldNum" sz="quarter" idx="5"/>
          </p:nvPr>
        </p:nvSpPr>
        <p:spPr/>
        <p:txBody>
          <a:bodyPr/>
          <a:lstStyle/>
          <a:p>
            <a:fld id="{54291C98-D828-AC41-B867-5263EF0B4413}" type="slidenum">
              <a:rPr lang="en-US" smtClean="0"/>
              <a:t>12</a:t>
            </a:fld>
            <a:endParaRPr lang="en-US"/>
          </a:p>
        </p:txBody>
      </p:sp>
    </p:spTree>
    <p:extLst>
      <p:ext uri="{BB962C8B-B14F-4D97-AF65-F5344CB8AC3E}">
        <p14:creationId xmlns:p14="http://schemas.microsoft.com/office/powerpoint/2010/main" val="24014833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1AE1F-08FC-9B68-D3D6-75BC0BF4ED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BE1C66-A768-B944-DF09-86AA22094E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C47838-8FD0-7AB7-8E9F-0885021EC2C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4B845A1-08A4-EE46-7F52-3A6341FB7B47}"/>
              </a:ext>
            </a:extLst>
          </p:cNvPr>
          <p:cNvSpPr>
            <a:spLocks noGrp="1"/>
          </p:cNvSpPr>
          <p:nvPr>
            <p:ph type="sldNum" sz="quarter" idx="5"/>
          </p:nvPr>
        </p:nvSpPr>
        <p:spPr/>
        <p:txBody>
          <a:bodyPr/>
          <a:lstStyle/>
          <a:p>
            <a:fld id="{54291C98-D828-AC41-B867-5263EF0B4413}" type="slidenum">
              <a:rPr lang="en-US" smtClean="0"/>
              <a:t>13</a:t>
            </a:fld>
            <a:endParaRPr lang="en-US"/>
          </a:p>
        </p:txBody>
      </p:sp>
    </p:spTree>
    <p:extLst>
      <p:ext uri="{BB962C8B-B14F-4D97-AF65-F5344CB8AC3E}">
        <p14:creationId xmlns:p14="http://schemas.microsoft.com/office/powerpoint/2010/main" val="13436193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A2DD63-00EF-174D-9822-5065D6591EDB}" type="slidenum">
              <a:rPr lang="en-US" smtClean="0"/>
              <a:t>20</a:t>
            </a:fld>
            <a:endParaRPr lang="en-US"/>
          </a:p>
        </p:txBody>
      </p:sp>
    </p:spTree>
    <p:extLst>
      <p:ext uri="{BB962C8B-B14F-4D97-AF65-F5344CB8AC3E}">
        <p14:creationId xmlns:p14="http://schemas.microsoft.com/office/powerpoint/2010/main" val="3029309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5F1FA-7587-7CDA-8971-92C4CAB918B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DB8E0EC-A752-2F9B-EB43-14B85DB88BC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49A2352-310B-9689-8CDA-DAD8A1243F4E}"/>
              </a:ext>
            </a:extLst>
          </p:cNvPr>
          <p:cNvSpPr>
            <a:spLocks noGrp="1"/>
          </p:cNvSpPr>
          <p:nvPr>
            <p:ph type="dt" sz="half" idx="10"/>
          </p:nvPr>
        </p:nvSpPr>
        <p:spPr/>
        <p:txBody>
          <a:bodyPr/>
          <a:lstStyle/>
          <a:p>
            <a:fld id="{1C8BDC0C-8BC2-AA40-A4E4-5F68D12E71B7}" type="datetimeFigureOut">
              <a:rPr lang="en-US" smtClean="0"/>
              <a:t>8/21/26</a:t>
            </a:fld>
            <a:endParaRPr lang="en-US"/>
          </a:p>
        </p:txBody>
      </p:sp>
      <p:sp>
        <p:nvSpPr>
          <p:cNvPr id="5" name="Footer Placeholder 4">
            <a:extLst>
              <a:ext uri="{FF2B5EF4-FFF2-40B4-BE49-F238E27FC236}">
                <a16:creationId xmlns:a16="http://schemas.microsoft.com/office/drawing/2014/main" id="{88969D85-B13E-BA82-46CD-377BAF6D6E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9151B6-B873-8650-46DB-82FF5897524B}"/>
              </a:ext>
            </a:extLst>
          </p:cNvPr>
          <p:cNvSpPr>
            <a:spLocks noGrp="1"/>
          </p:cNvSpPr>
          <p:nvPr>
            <p:ph type="sldNum" sz="quarter" idx="12"/>
          </p:nvPr>
        </p:nvSpPr>
        <p:spPr/>
        <p:txBody>
          <a:bodyPr/>
          <a:lstStyle/>
          <a:p>
            <a:fld id="{0FAE1536-332E-F844-A50C-7238F81B2A3E}" type="slidenum">
              <a:rPr lang="en-US" smtClean="0"/>
              <a:t>‹#›</a:t>
            </a:fld>
            <a:endParaRPr lang="en-US"/>
          </a:p>
        </p:txBody>
      </p:sp>
    </p:spTree>
    <p:extLst>
      <p:ext uri="{BB962C8B-B14F-4D97-AF65-F5344CB8AC3E}">
        <p14:creationId xmlns:p14="http://schemas.microsoft.com/office/powerpoint/2010/main" val="24186961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88600-5177-F11B-8F24-5871C8DF617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BD784BA-C01B-AD00-552A-90AA0BEE5D8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7C0942-3C91-9D98-CEA4-9DA27A709418}"/>
              </a:ext>
            </a:extLst>
          </p:cNvPr>
          <p:cNvSpPr>
            <a:spLocks noGrp="1"/>
          </p:cNvSpPr>
          <p:nvPr>
            <p:ph type="dt" sz="half" idx="10"/>
          </p:nvPr>
        </p:nvSpPr>
        <p:spPr/>
        <p:txBody>
          <a:bodyPr/>
          <a:lstStyle/>
          <a:p>
            <a:fld id="{1C8BDC0C-8BC2-AA40-A4E4-5F68D12E71B7}" type="datetimeFigureOut">
              <a:rPr lang="en-US" smtClean="0"/>
              <a:t>8/21/26</a:t>
            </a:fld>
            <a:endParaRPr lang="en-US"/>
          </a:p>
        </p:txBody>
      </p:sp>
      <p:sp>
        <p:nvSpPr>
          <p:cNvPr id="5" name="Footer Placeholder 4">
            <a:extLst>
              <a:ext uri="{FF2B5EF4-FFF2-40B4-BE49-F238E27FC236}">
                <a16:creationId xmlns:a16="http://schemas.microsoft.com/office/drawing/2014/main" id="{CF55FE7C-50BD-D72E-5A84-DA259E428E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FC4677C-5A55-DDFC-65FD-31B269DA31BC}"/>
              </a:ext>
            </a:extLst>
          </p:cNvPr>
          <p:cNvSpPr>
            <a:spLocks noGrp="1"/>
          </p:cNvSpPr>
          <p:nvPr>
            <p:ph type="sldNum" sz="quarter" idx="12"/>
          </p:nvPr>
        </p:nvSpPr>
        <p:spPr/>
        <p:txBody>
          <a:bodyPr/>
          <a:lstStyle/>
          <a:p>
            <a:fld id="{0FAE1536-332E-F844-A50C-7238F81B2A3E}" type="slidenum">
              <a:rPr lang="en-US" smtClean="0"/>
              <a:t>‹#›</a:t>
            </a:fld>
            <a:endParaRPr lang="en-US"/>
          </a:p>
        </p:txBody>
      </p:sp>
    </p:spTree>
    <p:extLst>
      <p:ext uri="{BB962C8B-B14F-4D97-AF65-F5344CB8AC3E}">
        <p14:creationId xmlns:p14="http://schemas.microsoft.com/office/powerpoint/2010/main" val="1197374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66BFE-D01A-0D8A-35DA-C6F4EDEE883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2AE39FB-6AFF-DBF9-B903-4D22D4FD79D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C16CB9E-9608-2F1F-7DC2-F0CEBAFB642B}"/>
              </a:ext>
            </a:extLst>
          </p:cNvPr>
          <p:cNvSpPr>
            <a:spLocks noGrp="1"/>
          </p:cNvSpPr>
          <p:nvPr>
            <p:ph type="dt" sz="half" idx="10"/>
          </p:nvPr>
        </p:nvSpPr>
        <p:spPr/>
        <p:txBody>
          <a:bodyPr/>
          <a:lstStyle/>
          <a:p>
            <a:fld id="{1C8BDC0C-8BC2-AA40-A4E4-5F68D12E71B7}" type="datetimeFigureOut">
              <a:rPr lang="en-US" smtClean="0"/>
              <a:t>8/21/26</a:t>
            </a:fld>
            <a:endParaRPr lang="en-US"/>
          </a:p>
        </p:txBody>
      </p:sp>
      <p:sp>
        <p:nvSpPr>
          <p:cNvPr id="5" name="Footer Placeholder 4">
            <a:extLst>
              <a:ext uri="{FF2B5EF4-FFF2-40B4-BE49-F238E27FC236}">
                <a16:creationId xmlns:a16="http://schemas.microsoft.com/office/drawing/2014/main" id="{CCE418EE-296E-9A74-8E53-857DC170A8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756C58-C10B-0D37-1A53-F6A82CED573C}"/>
              </a:ext>
            </a:extLst>
          </p:cNvPr>
          <p:cNvSpPr>
            <a:spLocks noGrp="1"/>
          </p:cNvSpPr>
          <p:nvPr>
            <p:ph type="sldNum" sz="quarter" idx="12"/>
          </p:nvPr>
        </p:nvSpPr>
        <p:spPr/>
        <p:txBody>
          <a:bodyPr/>
          <a:lstStyle/>
          <a:p>
            <a:fld id="{0FAE1536-332E-F844-A50C-7238F81B2A3E}" type="slidenum">
              <a:rPr lang="en-US" smtClean="0"/>
              <a:t>‹#›</a:t>
            </a:fld>
            <a:endParaRPr lang="en-US"/>
          </a:p>
        </p:txBody>
      </p:sp>
    </p:spTree>
    <p:extLst>
      <p:ext uri="{BB962C8B-B14F-4D97-AF65-F5344CB8AC3E}">
        <p14:creationId xmlns:p14="http://schemas.microsoft.com/office/powerpoint/2010/main" val="24919615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5FCC2-0B2B-C54E-AF48-6411867605E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54233DA-51B6-83C1-23C8-5EC7EF753EF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DF5C06C-5116-9E92-48FA-3312BF09193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D0F9AB-5B7E-28B5-B3B1-9430051EBD6A}"/>
              </a:ext>
            </a:extLst>
          </p:cNvPr>
          <p:cNvSpPr>
            <a:spLocks noGrp="1"/>
          </p:cNvSpPr>
          <p:nvPr>
            <p:ph type="dt" sz="half" idx="10"/>
          </p:nvPr>
        </p:nvSpPr>
        <p:spPr/>
        <p:txBody>
          <a:bodyPr/>
          <a:lstStyle/>
          <a:p>
            <a:fld id="{1C8BDC0C-8BC2-AA40-A4E4-5F68D12E71B7}" type="datetimeFigureOut">
              <a:rPr lang="en-US" smtClean="0"/>
              <a:t>8/21/26</a:t>
            </a:fld>
            <a:endParaRPr lang="en-US"/>
          </a:p>
        </p:txBody>
      </p:sp>
      <p:sp>
        <p:nvSpPr>
          <p:cNvPr id="6" name="Footer Placeholder 5">
            <a:extLst>
              <a:ext uri="{FF2B5EF4-FFF2-40B4-BE49-F238E27FC236}">
                <a16:creationId xmlns:a16="http://schemas.microsoft.com/office/drawing/2014/main" id="{4E5B5D79-E8E5-AC5F-CAA8-8ACC67E173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4FBA486-1F07-C21E-59DE-22425077957D}"/>
              </a:ext>
            </a:extLst>
          </p:cNvPr>
          <p:cNvSpPr>
            <a:spLocks noGrp="1"/>
          </p:cNvSpPr>
          <p:nvPr>
            <p:ph type="sldNum" sz="quarter" idx="12"/>
          </p:nvPr>
        </p:nvSpPr>
        <p:spPr/>
        <p:txBody>
          <a:bodyPr/>
          <a:lstStyle/>
          <a:p>
            <a:fld id="{0FAE1536-332E-F844-A50C-7238F81B2A3E}" type="slidenum">
              <a:rPr lang="en-US" smtClean="0"/>
              <a:t>‹#›</a:t>
            </a:fld>
            <a:endParaRPr lang="en-US"/>
          </a:p>
        </p:txBody>
      </p:sp>
    </p:spTree>
    <p:extLst>
      <p:ext uri="{BB962C8B-B14F-4D97-AF65-F5344CB8AC3E}">
        <p14:creationId xmlns:p14="http://schemas.microsoft.com/office/powerpoint/2010/main" val="4341359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1182B-5628-8C1E-252D-E5CFD883B98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C4664A7-F1D1-7D9D-4E0A-F2AE944A8A2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B1B3D3B-F328-BB2F-BC49-95EEBBC4E48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DB430BA-1015-0116-5B66-22F9F91473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61EF498-B58A-A303-1148-1A59A7AC9DE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8E346B2-7C4B-A599-8CE8-8B0068B65ED1}"/>
              </a:ext>
            </a:extLst>
          </p:cNvPr>
          <p:cNvSpPr>
            <a:spLocks noGrp="1"/>
          </p:cNvSpPr>
          <p:nvPr>
            <p:ph type="dt" sz="half" idx="10"/>
          </p:nvPr>
        </p:nvSpPr>
        <p:spPr/>
        <p:txBody>
          <a:bodyPr/>
          <a:lstStyle/>
          <a:p>
            <a:fld id="{1C8BDC0C-8BC2-AA40-A4E4-5F68D12E71B7}" type="datetimeFigureOut">
              <a:rPr lang="en-US" smtClean="0"/>
              <a:t>8/21/26</a:t>
            </a:fld>
            <a:endParaRPr lang="en-US"/>
          </a:p>
        </p:txBody>
      </p:sp>
      <p:sp>
        <p:nvSpPr>
          <p:cNvPr id="8" name="Footer Placeholder 7">
            <a:extLst>
              <a:ext uri="{FF2B5EF4-FFF2-40B4-BE49-F238E27FC236}">
                <a16:creationId xmlns:a16="http://schemas.microsoft.com/office/drawing/2014/main" id="{151DCEB2-A3A3-6839-A75B-20559E82F81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2A40A5F-E101-10F0-3A19-B6BCD6843BD1}"/>
              </a:ext>
            </a:extLst>
          </p:cNvPr>
          <p:cNvSpPr>
            <a:spLocks noGrp="1"/>
          </p:cNvSpPr>
          <p:nvPr>
            <p:ph type="sldNum" sz="quarter" idx="12"/>
          </p:nvPr>
        </p:nvSpPr>
        <p:spPr/>
        <p:txBody>
          <a:bodyPr/>
          <a:lstStyle/>
          <a:p>
            <a:fld id="{0FAE1536-332E-F844-A50C-7238F81B2A3E}" type="slidenum">
              <a:rPr lang="en-US" smtClean="0"/>
              <a:t>‹#›</a:t>
            </a:fld>
            <a:endParaRPr lang="en-US"/>
          </a:p>
        </p:txBody>
      </p:sp>
    </p:spTree>
    <p:extLst>
      <p:ext uri="{BB962C8B-B14F-4D97-AF65-F5344CB8AC3E}">
        <p14:creationId xmlns:p14="http://schemas.microsoft.com/office/powerpoint/2010/main" val="12396228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9390E-E6CD-9786-33C7-04D4DD60C60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2ABAECD-9991-96EB-1AAF-04CBBD2FE43E}"/>
              </a:ext>
            </a:extLst>
          </p:cNvPr>
          <p:cNvSpPr>
            <a:spLocks noGrp="1"/>
          </p:cNvSpPr>
          <p:nvPr>
            <p:ph type="dt" sz="half" idx="10"/>
          </p:nvPr>
        </p:nvSpPr>
        <p:spPr/>
        <p:txBody>
          <a:bodyPr/>
          <a:lstStyle/>
          <a:p>
            <a:fld id="{1C8BDC0C-8BC2-AA40-A4E4-5F68D12E71B7}" type="datetimeFigureOut">
              <a:rPr lang="en-US" smtClean="0"/>
              <a:t>8/21/26</a:t>
            </a:fld>
            <a:endParaRPr lang="en-US"/>
          </a:p>
        </p:txBody>
      </p:sp>
      <p:sp>
        <p:nvSpPr>
          <p:cNvPr id="4" name="Footer Placeholder 3">
            <a:extLst>
              <a:ext uri="{FF2B5EF4-FFF2-40B4-BE49-F238E27FC236}">
                <a16:creationId xmlns:a16="http://schemas.microsoft.com/office/drawing/2014/main" id="{4418BDEB-33EB-D907-1B4F-7ABAFE9050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337B977-3F3A-BF55-3BF5-EE526520BE83}"/>
              </a:ext>
            </a:extLst>
          </p:cNvPr>
          <p:cNvSpPr>
            <a:spLocks noGrp="1"/>
          </p:cNvSpPr>
          <p:nvPr>
            <p:ph type="sldNum" sz="quarter" idx="12"/>
          </p:nvPr>
        </p:nvSpPr>
        <p:spPr/>
        <p:txBody>
          <a:bodyPr/>
          <a:lstStyle/>
          <a:p>
            <a:fld id="{0FAE1536-332E-F844-A50C-7238F81B2A3E}" type="slidenum">
              <a:rPr lang="en-US" smtClean="0"/>
              <a:t>‹#›</a:t>
            </a:fld>
            <a:endParaRPr lang="en-US"/>
          </a:p>
        </p:txBody>
      </p:sp>
    </p:spTree>
    <p:extLst>
      <p:ext uri="{BB962C8B-B14F-4D97-AF65-F5344CB8AC3E}">
        <p14:creationId xmlns:p14="http://schemas.microsoft.com/office/powerpoint/2010/main" val="13615153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2C2C8F4-0880-F736-303C-5356714CC25B}"/>
              </a:ext>
            </a:extLst>
          </p:cNvPr>
          <p:cNvSpPr>
            <a:spLocks noGrp="1"/>
          </p:cNvSpPr>
          <p:nvPr>
            <p:ph type="dt" sz="half" idx="10"/>
          </p:nvPr>
        </p:nvSpPr>
        <p:spPr/>
        <p:txBody>
          <a:bodyPr/>
          <a:lstStyle/>
          <a:p>
            <a:fld id="{1C8BDC0C-8BC2-AA40-A4E4-5F68D12E71B7}" type="datetimeFigureOut">
              <a:rPr lang="en-US" smtClean="0"/>
              <a:t>8/21/26</a:t>
            </a:fld>
            <a:endParaRPr lang="en-US"/>
          </a:p>
        </p:txBody>
      </p:sp>
      <p:sp>
        <p:nvSpPr>
          <p:cNvPr id="3" name="Footer Placeholder 2">
            <a:extLst>
              <a:ext uri="{FF2B5EF4-FFF2-40B4-BE49-F238E27FC236}">
                <a16:creationId xmlns:a16="http://schemas.microsoft.com/office/drawing/2014/main" id="{47F1B561-9366-939F-85D4-DB4DD15BD2C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E2AC787-8B6E-436F-00AD-50A5CCF61F92}"/>
              </a:ext>
            </a:extLst>
          </p:cNvPr>
          <p:cNvSpPr>
            <a:spLocks noGrp="1"/>
          </p:cNvSpPr>
          <p:nvPr>
            <p:ph type="sldNum" sz="quarter" idx="12"/>
          </p:nvPr>
        </p:nvSpPr>
        <p:spPr/>
        <p:txBody>
          <a:bodyPr/>
          <a:lstStyle/>
          <a:p>
            <a:fld id="{0FAE1536-332E-F844-A50C-7238F81B2A3E}" type="slidenum">
              <a:rPr lang="en-US" smtClean="0"/>
              <a:t>‹#›</a:t>
            </a:fld>
            <a:endParaRPr lang="en-US"/>
          </a:p>
        </p:txBody>
      </p:sp>
    </p:spTree>
    <p:extLst>
      <p:ext uri="{BB962C8B-B14F-4D97-AF65-F5344CB8AC3E}">
        <p14:creationId xmlns:p14="http://schemas.microsoft.com/office/powerpoint/2010/main" val="11620920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C6E21-2BB5-7E30-D218-DEB6393777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1A9856C-70AD-1880-D756-1143049348E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936EE7F-9F60-4EF9-8CEB-572E1DE68D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A18018-ED18-CEE2-D842-5F31DF215CD9}"/>
              </a:ext>
            </a:extLst>
          </p:cNvPr>
          <p:cNvSpPr>
            <a:spLocks noGrp="1"/>
          </p:cNvSpPr>
          <p:nvPr>
            <p:ph type="dt" sz="half" idx="10"/>
          </p:nvPr>
        </p:nvSpPr>
        <p:spPr/>
        <p:txBody>
          <a:bodyPr/>
          <a:lstStyle/>
          <a:p>
            <a:fld id="{1C8BDC0C-8BC2-AA40-A4E4-5F68D12E71B7}" type="datetimeFigureOut">
              <a:rPr lang="en-US" smtClean="0"/>
              <a:t>8/21/26</a:t>
            </a:fld>
            <a:endParaRPr lang="en-US"/>
          </a:p>
        </p:txBody>
      </p:sp>
      <p:sp>
        <p:nvSpPr>
          <p:cNvPr id="6" name="Footer Placeholder 5">
            <a:extLst>
              <a:ext uri="{FF2B5EF4-FFF2-40B4-BE49-F238E27FC236}">
                <a16:creationId xmlns:a16="http://schemas.microsoft.com/office/drawing/2014/main" id="{A4AD1EA3-42A5-6219-B5A6-2548462AFA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D35CCB6-8BEF-5EA7-5968-87214EA34911}"/>
              </a:ext>
            </a:extLst>
          </p:cNvPr>
          <p:cNvSpPr>
            <a:spLocks noGrp="1"/>
          </p:cNvSpPr>
          <p:nvPr>
            <p:ph type="sldNum" sz="quarter" idx="12"/>
          </p:nvPr>
        </p:nvSpPr>
        <p:spPr/>
        <p:txBody>
          <a:bodyPr/>
          <a:lstStyle/>
          <a:p>
            <a:fld id="{0FAE1536-332E-F844-A50C-7238F81B2A3E}" type="slidenum">
              <a:rPr lang="en-US" smtClean="0"/>
              <a:t>‹#›</a:t>
            </a:fld>
            <a:endParaRPr lang="en-US"/>
          </a:p>
        </p:txBody>
      </p:sp>
    </p:spTree>
    <p:extLst>
      <p:ext uri="{BB962C8B-B14F-4D97-AF65-F5344CB8AC3E}">
        <p14:creationId xmlns:p14="http://schemas.microsoft.com/office/powerpoint/2010/main" val="19979667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5983C-4840-14A9-859D-D8E9B7596D3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0FAFACC-524A-E761-2EF9-117EF120D88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B237B79-92D6-43F9-4454-FD8ABA788E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A5C8F6-6DB1-9D5F-50B1-C37C2602362F}"/>
              </a:ext>
            </a:extLst>
          </p:cNvPr>
          <p:cNvSpPr>
            <a:spLocks noGrp="1"/>
          </p:cNvSpPr>
          <p:nvPr>
            <p:ph type="dt" sz="half" idx="10"/>
          </p:nvPr>
        </p:nvSpPr>
        <p:spPr/>
        <p:txBody>
          <a:bodyPr/>
          <a:lstStyle/>
          <a:p>
            <a:fld id="{1C8BDC0C-8BC2-AA40-A4E4-5F68D12E71B7}" type="datetimeFigureOut">
              <a:rPr lang="en-US" smtClean="0"/>
              <a:t>8/21/26</a:t>
            </a:fld>
            <a:endParaRPr lang="en-US"/>
          </a:p>
        </p:txBody>
      </p:sp>
      <p:sp>
        <p:nvSpPr>
          <p:cNvPr id="6" name="Footer Placeholder 5">
            <a:extLst>
              <a:ext uri="{FF2B5EF4-FFF2-40B4-BE49-F238E27FC236}">
                <a16:creationId xmlns:a16="http://schemas.microsoft.com/office/drawing/2014/main" id="{EB58EF2B-3F95-3DA5-B425-EAE1040997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760367A-EB28-3C2C-A10F-649CCF668311}"/>
              </a:ext>
            </a:extLst>
          </p:cNvPr>
          <p:cNvSpPr>
            <a:spLocks noGrp="1"/>
          </p:cNvSpPr>
          <p:nvPr>
            <p:ph type="sldNum" sz="quarter" idx="12"/>
          </p:nvPr>
        </p:nvSpPr>
        <p:spPr/>
        <p:txBody>
          <a:bodyPr/>
          <a:lstStyle/>
          <a:p>
            <a:fld id="{0FAE1536-332E-F844-A50C-7238F81B2A3E}" type="slidenum">
              <a:rPr lang="en-US" smtClean="0"/>
              <a:t>‹#›</a:t>
            </a:fld>
            <a:endParaRPr lang="en-US"/>
          </a:p>
        </p:txBody>
      </p:sp>
    </p:spTree>
    <p:extLst>
      <p:ext uri="{BB962C8B-B14F-4D97-AF65-F5344CB8AC3E}">
        <p14:creationId xmlns:p14="http://schemas.microsoft.com/office/powerpoint/2010/main" val="27023897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C46B3-562B-8279-F1D6-DC8B7924C33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584F53A-5206-9BD9-9745-C24E4865F12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E0D1E2-3A44-EF0C-0C5A-E476D63B114C}"/>
              </a:ext>
            </a:extLst>
          </p:cNvPr>
          <p:cNvSpPr>
            <a:spLocks noGrp="1"/>
          </p:cNvSpPr>
          <p:nvPr>
            <p:ph type="dt" sz="half" idx="10"/>
          </p:nvPr>
        </p:nvSpPr>
        <p:spPr/>
        <p:txBody>
          <a:bodyPr/>
          <a:lstStyle/>
          <a:p>
            <a:fld id="{1C8BDC0C-8BC2-AA40-A4E4-5F68D12E71B7}" type="datetimeFigureOut">
              <a:rPr lang="en-US" smtClean="0"/>
              <a:t>8/21/26</a:t>
            </a:fld>
            <a:endParaRPr lang="en-US"/>
          </a:p>
        </p:txBody>
      </p:sp>
      <p:sp>
        <p:nvSpPr>
          <p:cNvPr id="5" name="Footer Placeholder 4">
            <a:extLst>
              <a:ext uri="{FF2B5EF4-FFF2-40B4-BE49-F238E27FC236}">
                <a16:creationId xmlns:a16="http://schemas.microsoft.com/office/drawing/2014/main" id="{B0287C69-DAB0-254E-66B5-4DEBE927A8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64F143-E9B9-AC6A-41D0-331EF0DF34B6}"/>
              </a:ext>
            </a:extLst>
          </p:cNvPr>
          <p:cNvSpPr>
            <a:spLocks noGrp="1"/>
          </p:cNvSpPr>
          <p:nvPr>
            <p:ph type="sldNum" sz="quarter" idx="12"/>
          </p:nvPr>
        </p:nvSpPr>
        <p:spPr/>
        <p:txBody>
          <a:bodyPr/>
          <a:lstStyle/>
          <a:p>
            <a:fld id="{0FAE1536-332E-F844-A50C-7238F81B2A3E}" type="slidenum">
              <a:rPr lang="en-US" smtClean="0"/>
              <a:t>‹#›</a:t>
            </a:fld>
            <a:endParaRPr lang="en-US"/>
          </a:p>
        </p:txBody>
      </p:sp>
    </p:spTree>
    <p:extLst>
      <p:ext uri="{BB962C8B-B14F-4D97-AF65-F5344CB8AC3E}">
        <p14:creationId xmlns:p14="http://schemas.microsoft.com/office/powerpoint/2010/main" val="3600833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DCBCB7C-3901-653E-C043-7C44170265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2C1BED6-6CF0-B314-EAC8-53D5263501C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605533-31E4-5407-CCEA-2FB1F31B175D}"/>
              </a:ext>
            </a:extLst>
          </p:cNvPr>
          <p:cNvSpPr>
            <a:spLocks noGrp="1"/>
          </p:cNvSpPr>
          <p:nvPr>
            <p:ph type="dt" sz="half" idx="10"/>
          </p:nvPr>
        </p:nvSpPr>
        <p:spPr/>
        <p:txBody>
          <a:bodyPr/>
          <a:lstStyle/>
          <a:p>
            <a:fld id="{1C8BDC0C-8BC2-AA40-A4E4-5F68D12E71B7}" type="datetimeFigureOut">
              <a:rPr lang="en-US" smtClean="0"/>
              <a:t>8/21/26</a:t>
            </a:fld>
            <a:endParaRPr lang="en-US"/>
          </a:p>
        </p:txBody>
      </p:sp>
      <p:sp>
        <p:nvSpPr>
          <p:cNvPr id="5" name="Footer Placeholder 4">
            <a:extLst>
              <a:ext uri="{FF2B5EF4-FFF2-40B4-BE49-F238E27FC236}">
                <a16:creationId xmlns:a16="http://schemas.microsoft.com/office/drawing/2014/main" id="{2C78B8EF-A02A-AE95-5C7D-5014DB7693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66196C-C177-B2B9-C18C-31EE235F42CB}"/>
              </a:ext>
            </a:extLst>
          </p:cNvPr>
          <p:cNvSpPr>
            <a:spLocks noGrp="1"/>
          </p:cNvSpPr>
          <p:nvPr>
            <p:ph type="sldNum" sz="quarter" idx="12"/>
          </p:nvPr>
        </p:nvSpPr>
        <p:spPr/>
        <p:txBody>
          <a:bodyPr/>
          <a:lstStyle/>
          <a:p>
            <a:fld id="{0FAE1536-332E-F844-A50C-7238F81B2A3E}" type="slidenum">
              <a:rPr lang="en-US" smtClean="0"/>
              <a:t>‹#›</a:t>
            </a:fld>
            <a:endParaRPr lang="en-US"/>
          </a:p>
        </p:txBody>
      </p:sp>
    </p:spTree>
    <p:extLst>
      <p:ext uri="{BB962C8B-B14F-4D97-AF65-F5344CB8AC3E}">
        <p14:creationId xmlns:p14="http://schemas.microsoft.com/office/powerpoint/2010/main" val="20595081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0A470C6-62AE-2ECC-11C1-9090693636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A8C7D01-021E-3FF4-3D62-7906399A70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124157-8E2F-CF5C-D0E0-BBA17F39E2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C8BDC0C-8BC2-AA40-A4E4-5F68D12E71B7}" type="datetimeFigureOut">
              <a:rPr lang="en-US" smtClean="0"/>
              <a:t>8/21/26</a:t>
            </a:fld>
            <a:endParaRPr lang="en-US"/>
          </a:p>
        </p:txBody>
      </p:sp>
      <p:sp>
        <p:nvSpPr>
          <p:cNvPr id="5" name="Footer Placeholder 4">
            <a:extLst>
              <a:ext uri="{FF2B5EF4-FFF2-40B4-BE49-F238E27FC236}">
                <a16:creationId xmlns:a16="http://schemas.microsoft.com/office/drawing/2014/main" id="{7A5BA13E-00CB-2796-FEB4-C2236DAD926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0036124-99D5-1FA5-6DA1-BD61C4069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FAE1536-332E-F844-A50C-7238F81B2A3E}" type="slidenum">
              <a:rPr lang="en-US" smtClean="0"/>
              <a:t>‹#›</a:t>
            </a:fld>
            <a:endParaRPr lang="en-US"/>
          </a:p>
        </p:txBody>
      </p:sp>
    </p:spTree>
    <p:extLst>
      <p:ext uri="{BB962C8B-B14F-4D97-AF65-F5344CB8AC3E}">
        <p14:creationId xmlns:p14="http://schemas.microsoft.com/office/powerpoint/2010/main" val="31305516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4.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20.jpeg"/><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7.png"/><Relationship Id="rId4" Type="http://schemas.openxmlformats.org/officeDocument/2006/relationships/image" Target="../media/image24.jpe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25.jpg"/></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31.jpg"/><Relationship Id="rId4" Type="http://schemas.openxmlformats.org/officeDocument/2006/relationships/image" Target="../media/image30.jpe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34.tif"/><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6.jpeg"/><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37.jp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8.jpeg"/><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9.jpeg"/><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41.jpeg"/><Relationship Id="rId4" Type="http://schemas.openxmlformats.org/officeDocument/2006/relationships/image" Target="../media/image40.jpeg"/></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7.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49.png"/><Relationship Id="rId4" Type="http://schemas.openxmlformats.org/officeDocument/2006/relationships/image" Target="../media/image48.jpeg"/></Relationships>
</file>

<file path=ppt/slides/_rels/slide31.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1.jpeg"/><Relationship Id="rId7" Type="http://schemas.openxmlformats.org/officeDocument/2006/relationships/image" Target="../media/image55.jpeg"/><Relationship Id="rId2" Type="http://schemas.openxmlformats.org/officeDocument/2006/relationships/image" Target="../media/image50.jpeg"/><Relationship Id="rId1" Type="http://schemas.openxmlformats.org/officeDocument/2006/relationships/slideLayout" Target="../slideLayouts/slideLayout7.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 Id="rId9" Type="http://schemas.openxmlformats.org/officeDocument/2006/relationships/image" Target="../media/image57.png"/></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60.jpeg"/><Relationship Id="rId5" Type="http://schemas.openxmlformats.org/officeDocument/2006/relationships/image" Target="../media/image59.jpeg"/><Relationship Id="rId4" Type="http://schemas.openxmlformats.org/officeDocument/2006/relationships/image" Target="../media/image58.jpeg"/></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64.png"/></Relationships>
</file>

<file path=ppt/slides/_rels/slide3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7.xml"/><Relationship Id="rId4" Type="http://schemas.openxmlformats.org/officeDocument/2006/relationships/image" Target="../media/image67.png"/></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69.jpeg"/><Relationship Id="rId4" Type="http://schemas.openxmlformats.org/officeDocument/2006/relationships/image" Target="../media/image68.png"/></Relationships>
</file>

<file path=ppt/slides/_rels/slide3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7.png"/></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72.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9.xml.rels><?xml version="1.0" encoding="UTF-8" standalone="yes"?>
<Relationships xmlns="http://schemas.openxmlformats.org/package/2006/relationships"><Relationship Id="rId3" Type="http://schemas.openxmlformats.org/officeDocument/2006/relationships/image" Target="../media/image74.svg"/><Relationship Id="rId7" Type="http://schemas.openxmlformats.org/officeDocument/2006/relationships/image" Target="../media/image77.png"/><Relationship Id="rId2" Type="http://schemas.openxmlformats.org/officeDocument/2006/relationships/image" Target="../media/image73.svg"/><Relationship Id="rId1" Type="http://schemas.openxmlformats.org/officeDocument/2006/relationships/slideLayout" Target="../slideLayouts/slideLayout7.xml"/><Relationship Id="rId6" Type="http://schemas.openxmlformats.org/officeDocument/2006/relationships/image" Target="../media/image72.png"/><Relationship Id="rId5" Type="http://schemas.openxmlformats.org/officeDocument/2006/relationships/image" Target="../media/image76.svg"/><Relationship Id="rId4" Type="http://schemas.openxmlformats.org/officeDocument/2006/relationships/image" Target="../media/image75.svg"/></Relationships>
</file>

<file path=ppt/slides/_rels/slide40.xml.rels><?xml version="1.0" encoding="UTF-8" standalone="yes"?>
<Relationships xmlns="http://schemas.openxmlformats.org/package/2006/relationships"><Relationship Id="rId3" Type="http://schemas.openxmlformats.org/officeDocument/2006/relationships/image" Target="../media/image79.png"/><Relationship Id="rId7" Type="http://schemas.openxmlformats.org/officeDocument/2006/relationships/image" Target="../media/image6.png"/><Relationship Id="rId2" Type="http://schemas.openxmlformats.org/officeDocument/2006/relationships/image" Target="../media/image78.emf"/><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81.jpeg"/><Relationship Id="rId4" Type="http://schemas.openxmlformats.org/officeDocument/2006/relationships/image" Target="../media/image80.png"/></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2.jpe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84.png"/><Relationship Id="rId4" Type="http://schemas.openxmlformats.org/officeDocument/2006/relationships/image" Target="../media/image83.png"/></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5.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4.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hyperlink" Target="https://www.consciousdiscipline.com/lp/support?utm_source=Slides&amp;utm_medium=QRCode&amp;utm_campaign=B2B-Aug19-CDConnect-ZMA-Active--implemenation-call-PDP-All-&amp;utm_content=talk-to-an-advisor" TargetMode="External"/><Relationship Id="rId1" Type="http://schemas.openxmlformats.org/officeDocument/2006/relationships/slideLayout" Target="../slideLayouts/slideLayout9.xml"/><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2192000" h="6858000">
                <a:moveTo>
                  <a:pt x="0" y="0"/>
                </a:moveTo>
                <a:lnTo>
                  <a:pt x="12192000" y="0"/>
                </a:lnTo>
                <a:lnTo>
                  <a:pt x="12192000" y="6858000"/>
                </a:lnTo>
                <a:lnTo>
                  <a:pt x="0" y="6858000"/>
                </a:lnTo>
                <a:lnTo>
                  <a:pt x="0" y="0"/>
                </a:lnTo>
                <a:close/>
              </a:path>
            </a:pathLst>
          </a:custGeom>
          <a:blipFill>
            <a:blip r:embed="rId2"/>
            <a:stretch>
              <a:fillRect/>
            </a:stretch>
          </a:blipFill>
        </p:spPr>
        <p:txBody>
          <a:bodyPr/>
          <a:lstStyle/>
          <a:p>
            <a:endParaRPr lang="en-US"/>
          </a:p>
        </p:txBody>
      </p:sp>
      <p:sp>
        <p:nvSpPr>
          <p:cNvPr id="3" name="Freeform 3"/>
          <p:cNvSpPr/>
          <p:nvPr/>
        </p:nvSpPr>
        <p:spPr>
          <a:xfrm>
            <a:off x="5864228" y="685800"/>
            <a:ext cx="5641972" cy="5337172"/>
          </a:xfrm>
          <a:custGeom>
            <a:avLst/>
            <a:gdLst/>
            <a:ahLst/>
            <a:cxnLst/>
            <a:rect l="l" t="t" r="r" b="b"/>
            <a:pathLst>
              <a:path w="5641972" h="5337172">
                <a:moveTo>
                  <a:pt x="0" y="0"/>
                </a:moveTo>
                <a:lnTo>
                  <a:pt x="5641972" y="0"/>
                </a:lnTo>
                <a:lnTo>
                  <a:pt x="5641972" y="5337172"/>
                </a:lnTo>
                <a:lnTo>
                  <a:pt x="0" y="53371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533400" y="5219700"/>
            <a:ext cx="1019175" cy="1028700"/>
          </a:xfrm>
          <a:custGeom>
            <a:avLst/>
            <a:gdLst/>
            <a:ahLst/>
            <a:cxnLst/>
            <a:rect l="l" t="t" r="r" b="b"/>
            <a:pathLst>
              <a:path w="1019175" h="1028700">
                <a:moveTo>
                  <a:pt x="0" y="0"/>
                </a:moveTo>
                <a:lnTo>
                  <a:pt x="1019175" y="0"/>
                </a:lnTo>
                <a:lnTo>
                  <a:pt x="1019175" y="1028700"/>
                </a:lnTo>
                <a:lnTo>
                  <a:pt x="0" y="1028700"/>
                </a:lnTo>
                <a:lnTo>
                  <a:pt x="0" y="0"/>
                </a:lnTo>
                <a:close/>
              </a:path>
            </a:pathLst>
          </a:custGeom>
          <a:blipFill>
            <a:blip r:embed="rId4"/>
            <a:stretch>
              <a:fillRect/>
            </a:stretch>
          </a:blipFill>
        </p:spPr>
        <p:txBody>
          <a:bodyPr/>
          <a:lstStyle/>
          <a:p>
            <a:endParaRPr lang="en-US"/>
          </a:p>
        </p:txBody>
      </p:sp>
      <p:sp>
        <p:nvSpPr>
          <p:cNvPr id="5" name="Freeform 5"/>
          <p:cNvSpPr/>
          <p:nvPr/>
        </p:nvSpPr>
        <p:spPr>
          <a:xfrm>
            <a:off x="0" y="1762803"/>
            <a:ext cx="5926620" cy="2450851"/>
          </a:xfrm>
          <a:custGeom>
            <a:avLst/>
            <a:gdLst/>
            <a:ahLst/>
            <a:cxnLst/>
            <a:rect l="l" t="t" r="r" b="b"/>
            <a:pathLst>
              <a:path w="5926620" h="2450851">
                <a:moveTo>
                  <a:pt x="0" y="0"/>
                </a:moveTo>
                <a:lnTo>
                  <a:pt x="5926620" y="0"/>
                </a:lnTo>
                <a:lnTo>
                  <a:pt x="5926620" y="2450851"/>
                </a:lnTo>
                <a:lnTo>
                  <a:pt x="0" y="2450851"/>
                </a:lnTo>
                <a:lnTo>
                  <a:pt x="0" y="0"/>
                </a:lnTo>
                <a:close/>
              </a:path>
            </a:pathLst>
          </a:custGeom>
          <a:blipFill>
            <a:blip r:embed="rId5"/>
            <a:stretch>
              <a:fillRect t="-1100" r="-35870" b="-1575"/>
            </a:stretch>
          </a:blipFill>
        </p:spPr>
        <p:txBody>
          <a:bodyPr/>
          <a:lstStyle/>
          <a:p>
            <a:endParaRPr lang="en-US"/>
          </a:p>
        </p:txBody>
      </p:sp>
      <p:sp>
        <p:nvSpPr>
          <p:cNvPr id="8" name="TextBox 8"/>
          <p:cNvSpPr txBox="1"/>
          <p:nvPr/>
        </p:nvSpPr>
        <p:spPr>
          <a:xfrm>
            <a:off x="6267748" y="1762803"/>
            <a:ext cx="4897324" cy="5668860"/>
          </a:xfrm>
          <a:prstGeom prst="rect">
            <a:avLst/>
          </a:prstGeom>
        </p:spPr>
        <p:txBody>
          <a:bodyPr wrap="square" lIns="0" tIns="0" rIns="0" bIns="0" rtlCol="0" anchor="t">
            <a:spAutoFit/>
          </a:bodyPr>
          <a:lstStyle/>
          <a:p>
            <a:pPr algn="ctr">
              <a:lnSpc>
                <a:spcPts val="6299"/>
              </a:lnSpc>
            </a:pPr>
            <a:r>
              <a:rPr lang="en-US" sz="4450" b="1" dirty="0">
                <a:solidFill>
                  <a:srgbClr val="044E7C"/>
                </a:solidFill>
                <a:latin typeface="Gotham Bold"/>
                <a:ea typeface="Gotham Bold"/>
                <a:cs typeface="Gotham Bold"/>
                <a:sym typeface="Gotham Bold"/>
              </a:rPr>
              <a:t>Create Safety, Connection &amp; Belonging from the Very First Day</a:t>
            </a:r>
            <a:endParaRPr lang="en-US" sz="4499" b="1" dirty="0">
              <a:solidFill>
                <a:srgbClr val="044E7C"/>
              </a:solidFill>
              <a:latin typeface="Gotham Bold"/>
              <a:ea typeface="Gotham Bold"/>
              <a:cs typeface="Gotham Bold"/>
              <a:sym typeface="Gotham Bold"/>
            </a:endParaRPr>
          </a:p>
          <a:p>
            <a:pPr algn="ctr">
              <a:lnSpc>
                <a:spcPts val="6299"/>
              </a:lnSpc>
            </a:pPr>
            <a:r>
              <a:rPr lang="en-US" sz="4499" b="1" dirty="0">
                <a:solidFill>
                  <a:srgbClr val="044E7C"/>
                </a:solidFill>
                <a:latin typeface="Gotham Bold"/>
                <a:ea typeface="Gotham Bold"/>
                <a:cs typeface="Gotham Bold"/>
                <a:sym typeface="Gotham Bold"/>
              </a:rPr>
              <a:t> </a:t>
            </a:r>
          </a:p>
          <a:p>
            <a:pPr algn="ctr">
              <a:lnSpc>
                <a:spcPts val="7139"/>
              </a:lnSpc>
            </a:pPr>
            <a:endParaRPr lang="en-US" sz="4499" b="1" dirty="0">
              <a:solidFill>
                <a:srgbClr val="044E7C"/>
              </a:solidFill>
              <a:latin typeface="Gotham Bold"/>
              <a:ea typeface="Gotham Bold"/>
              <a:cs typeface="Gotham Bold"/>
              <a:sym typeface="Gotham Bold"/>
            </a:endParaRPr>
          </a:p>
        </p:txBody>
      </p:sp>
      <p:sp>
        <p:nvSpPr>
          <p:cNvPr id="6" name="TextBox 5">
            <a:extLst>
              <a:ext uri="{FF2B5EF4-FFF2-40B4-BE49-F238E27FC236}">
                <a16:creationId xmlns:a16="http://schemas.microsoft.com/office/drawing/2014/main" id="{71FEFEB6-9C39-D96C-E7BE-5D32AAE056F2}"/>
              </a:ext>
            </a:extLst>
          </p:cNvPr>
          <p:cNvSpPr txBox="1"/>
          <p:nvPr/>
        </p:nvSpPr>
        <p:spPr>
          <a:xfrm>
            <a:off x="6411432" y="6248400"/>
            <a:ext cx="5564258" cy="369332"/>
          </a:xfrm>
          <a:prstGeom prst="rect">
            <a:avLst/>
          </a:prstGeom>
          <a:noFill/>
        </p:spPr>
        <p:txBody>
          <a:bodyPr wrap="square" rtlCol="0">
            <a:spAutoFit/>
          </a:bodyPr>
          <a:lstStyle/>
          <a:p>
            <a:r>
              <a:rPr lang="en-US" b="1" dirty="0">
                <a:solidFill>
                  <a:schemeClr val="bg1"/>
                </a:solidFill>
              </a:rPr>
              <a:t>Hosted by:  Alissa McGraw, Certified Instructor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98D50F-960D-2E75-3614-CB644C6E227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919075B1-D42B-DC65-1987-CE98D068122F}"/>
              </a:ext>
            </a:extLst>
          </p:cNvPr>
          <p:cNvPicPr>
            <a:picLocks noChangeAspect="1"/>
          </p:cNvPicPr>
          <p:nvPr/>
        </p:nvPicPr>
        <p:blipFill>
          <a:blip r:embed="rId2"/>
          <a:srcRect t="5016" b="40156"/>
          <a:stretch>
            <a:fillRect/>
          </a:stretch>
        </p:blipFill>
        <p:spPr>
          <a:xfrm>
            <a:off x="20" y="-11679"/>
            <a:ext cx="12191980" cy="4244759"/>
          </a:xfrm>
          <a:prstGeom prst="rect">
            <a:avLst/>
          </a:prstGeom>
        </p:spPr>
      </p:pic>
      <p:sp>
        <p:nvSpPr>
          <p:cNvPr id="3" name="TextBox 2">
            <a:extLst>
              <a:ext uri="{FF2B5EF4-FFF2-40B4-BE49-F238E27FC236}">
                <a16:creationId xmlns:a16="http://schemas.microsoft.com/office/drawing/2014/main" id="{F359DB77-6770-5C00-4AA4-790373903480}"/>
              </a:ext>
            </a:extLst>
          </p:cNvPr>
          <p:cNvSpPr txBox="1"/>
          <p:nvPr/>
        </p:nvSpPr>
        <p:spPr>
          <a:xfrm>
            <a:off x="1104900" y="4583953"/>
            <a:ext cx="10629900" cy="1465973"/>
          </a:xfrm>
          <a:prstGeom prst="rect">
            <a:avLst/>
          </a:prstGeom>
        </p:spPr>
        <p:txBody>
          <a:bodyPr vert="horz" lIns="91440" tIns="45720" rIns="91440" bIns="45720" rtlCol="0">
            <a:normAutofit fontScale="92500"/>
          </a:bodyPr>
          <a:lstStyle/>
          <a:p>
            <a:pPr algn="ctr">
              <a:lnSpc>
                <a:spcPct val="90000"/>
              </a:lnSpc>
              <a:spcAft>
                <a:spcPts val="600"/>
              </a:spcAft>
            </a:pPr>
            <a:r>
              <a:rPr lang="en-US" sz="2800" dirty="0"/>
              <a:t>In the chat, write down the name of a </a:t>
            </a:r>
            <a:r>
              <a:rPr lang="en-US" sz="2800" u="sng" dirty="0"/>
              <a:t>teacher or principal </a:t>
            </a:r>
            <a:r>
              <a:rPr lang="en-US" sz="2800" dirty="0"/>
              <a:t>that had a calming influence when you were in school.  If you didn’t have one, write down anyone in your life who had this influence (aunt, </a:t>
            </a:r>
            <a:r>
              <a:rPr lang="en-US" sz="2800" dirty="0" err="1"/>
              <a:t>friend,etc</a:t>
            </a:r>
            <a:r>
              <a:rPr lang="en-US" sz="2800" dirty="0"/>
              <a:t>).</a:t>
            </a:r>
            <a:endParaRPr lang="en-US" sz="2800" b="1" dirty="0"/>
          </a:p>
        </p:txBody>
      </p:sp>
      <p:sp>
        <p:nvSpPr>
          <p:cNvPr id="4" name="Freeform 8">
            <a:extLst>
              <a:ext uri="{FF2B5EF4-FFF2-40B4-BE49-F238E27FC236}">
                <a16:creationId xmlns:a16="http://schemas.microsoft.com/office/drawing/2014/main" id="{F5EDB833-E018-92DC-F83F-F13E40569D7F}"/>
              </a:ext>
            </a:extLst>
          </p:cNvPr>
          <p:cNvSpPr/>
          <p:nvPr/>
        </p:nvSpPr>
        <p:spPr>
          <a:xfrm>
            <a:off x="207335" y="5953656"/>
            <a:ext cx="1490488" cy="689629"/>
          </a:xfrm>
          <a:custGeom>
            <a:avLst/>
            <a:gdLst/>
            <a:ahLst/>
            <a:cxnLst/>
            <a:rect l="l" t="t" r="r" b="b"/>
            <a:pathLst>
              <a:path w="1490488" h="689629">
                <a:moveTo>
                  <a:pt x="0" y="0"/>
                </a:moveTo>
                <a:lnTo>
                  <a:pt x="1490488" y="0"/>
                </a:lnTo>
                <a:lnTo>
                  <a:pt x="1490488" y="689629"/>
                </a:lnTo>
                <a:lnTo>
                  <a:pt x="0" y="689629"/>
                </a:lnTo>
                <a:lnTo>
                  <a:pt x="0" y="0"/>
                </a:lnTo>
                <a:close/>
              </a:path>
            </a:pathLst>
          </a:custGeom>
          <a:blipFill>
            <a:blip r:embed="rId3"/>
            <a:stretch>
              <a:fillRect l="-1674" t="-45315" r="-2210" b="-55634"/>
            </a:stretch>
          </a:blipFill>
        </p:spPr>
        <p:txBody>
          <a:bodyPr/>
          <a:lstStyle/>
          <a:p>
            <a:endParaRPr lang="en-US"/>
          </a:p>
        </p:txBody>
      </p:sp>
      <p:sp>
        <p:nvSpPr>
          <p:cNvPr id="5" name="Freeform 2">
            <a:extLst>
              <a:ext uri="{FF2B5EF4-FFF2-40B4-BE49-F238E27FC236}">
                <a16:creationId xmlns:a16="http://schemas.microsoft.com/office/drawing/2014/main" id="{64CB614F-7890-CC6A-BADD-9D6625D1848F}"/>
              </a:ext>
            </a:extLst>
          </p:cNvPr>
          <p:cNvSpPr/>
          <p:nvPr/>
        </p:nvSpPr>
        <p:spPr>
          <a:xfrm>
            <a:off x="10192467" y="6143075"/>
            <a:ext cx="1707138" cy="500210"/>
          </a:xfrm>
          <a:custGeom>
            <a:avLst/>
            <a:gdLst/>
            <a:ahLst/>
            <a:cxnLst/>
            <a:rect l="l" t="t" r="r" b="b"/>
            <a:pathLst>
              <a:path w="1707138" h="500210">
                <a:moveTo>
                  <a:pt x="0" y="0"/>
                </a:moveTo>
                <a:lnTo>
                  <a:pt x="1707138" y="0"/>
                </a:lnTo>
                <a:lnTo>
                  <a:pt x="1707138" y="500210"/>
                </a:lnTo>
                <a:lnTo>
                  <a:pt x="0" y="500210"/>
                </a:lnTo>
                <a:lnTo>
                  <a:pt x="0" y="0"/>
                </a:lnTo>
                <a:close/>
              </a:path>
            </a:pathLst>
          </a:custGeom>
          <a:blipFill>
            <a:blip r:embed="rId4"/>
            <a:stretch>
              <a:fillRect/>
            </a:stretch>
          </a:blipFill>
        </p:spPr>
        <p:txBody>
          <a:bodyPr/>
          <a:lstStyle/>
          <a:p>
            <a:endParaRPr lang="en-US"/>
          </a:p>
        </p:txBody>
      </p:sp>
    </p:spTree>
    <p:extLst>
      <p:ext uri="{BB962C8B-B14F-4D97-AF65-F5344CB8AC3E}">
        <p14:creationId xmlns:p14="http://schemas.microsoft.com/office/powerpoint/2010/main" val="798783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3E01C58-F07C-A6A4-5FBC-03824B094061}"/>
              </a:ext>
            </a:extLst>
          </p:cNvPr>
          <p:cNvPicPr>
            <a:picLocks noChangeAspect="1"/>
          </p:cNvPicPr>
          <p:nvPr/>
        </p:nvPicPr>
        <p:blipFill>
          <a:blip r:embed="rId2"/>
          <a:stretch>
            <a:fillRect/>
          </a:stretch>
        </p:blipFill>
        <p:spPr>
          <a:xfrm>
            <a:off x="1429957" y="643467"/>
            <a:ext cx="3718686" cy="5571066"/>
          </a:xfrm>
          <a:prstGeom prst="rect">
            <a:avLst/>
          </a:prstGeom>
        </p:spPr>
      </p:pic>
      <p:pic>
        <p:nvPicPr>
          <p:cNvPr id="9" name="Picture 8">
            <a:extLst>
              <a:ext uri="{FF2B5EF4-FFF2-40B4-BE49-F238E27FC236}">
                <a16:creationId xmlns:a16="http://schemas.microsoft.com/office/drawing/2014/main" id="{EAD5EEBE-B94E-2D08-A354-5D20A8196963}"/>
              </a:ext>
            </a:extLst>
          </p:cNvPr>
          <p:cNvPicPr>
            <a:picLocks noChangeAspect="1"/>
          </p:cNvPicPr>
          <p:nvPr/>
        </p:nvPicPr>
        <p:blipFill>
          <a:blip r:embed="rId3"/>
          <a:stretch>
            <a:fillRect/>
          </a:stretch>
        </p:blipFill>
        <p:spPr>
          <a:xfrm>
            <a:off x="6256865" y="783166"/>
            <a:ext cx="5291667" cy="5291667"/>
          </a:xfrm>
          <a:prstGeom prst="rect">
            <a:avLst/>
          </a:prstGeom>
        </p:spPr>
      </p:pic>
      <p:sp>
        <p:nvSpPr>
          <p:cNvPr id="2" name="Freeform 8">
            <a:extLst>
              <a:ext uri="{FF2B5EF4-FFF2-40B4-BE49-F238E27FC236}">
                <a16:creationId xmlns:a16="http://schemas.microsoft.com/office/drawing/2014/main" id="{7AA5C09A-0766-925B-36E3-ED52A6773C3C}"/>
              </a:ext>
            </a:extLst>
          </p:cNvPr>
          <p:cNvSpPr/>
          <p:nvPr/>
        </p:nvSpPr>
        <p:spPr>
          <a:xfrm>
            <a:off x="207335" y="5953656"/>
            <a:ext cx="1490488" cy="689629"/>
          </a:xfrm>
          <a:custGeom>
            <a:avLst/>
            <a:gdLst/>
            <a:ahLst/>
            <a:cxnLst/>
            <a:rect l="l" t="t" r="r" b="b"/>
            <a:pathLst>
              <a:path w="1490488" h="689629">
                <a:moveTo>
                  <a:pt x="0" y="0"/>
                </a:moveTo>
                <a:lnTo>
                  <a:pt x="1490488" y="0"/>
                </a:lnTo>
                <a:lnTo>
                  <a:pt x="1490488" y="689629"/>
                </a:lnTo>
                <a:lnTo>
                  <a:pt x="0" y="689629"/>
                </a:lnTo>
                <a:lnTo>
                  <a:pt x="0" y="0"/>
                </a:lnTo>
                <a:close/>
              </a:path>
            </a:pathLst>
          </a:custGeom>
          <a:blipFill>
            <a:blip r:embed="rId4"/>
            <a:stretch>
              <a:fillRect l="-1674" t="-45315" r="-2210" b="-55634"/>
            </a:stretch>
          </a:blipFill>
        </p:spPr>
        <p:txBody>
          <a:bodyPr/>
          <a:lstStyle/>
          <a:p>
            <a:endParaRPr lang="en-US"/>
          </a:p>
        </p:txBody>
      </p:sp>
      <p:sp>
        <p:nvSpPr>
          <p:cNvPr id="3" name="Freeform 2">
            <a:extLst>
              <a:ext uri="{FF2B5EF4-FFF2-40B4-BE49-F238E27FC236}">
                <a16:creationId xmlns:a16="http://schemas.microsoft.com/office/drawing/2014/main" id="{BCB27925-F170-8D3F-462A-AAF6E581C5F3}"/>
              </a:ext>
            </a:extLst>
          </p:cNvPr>
          <p:cNvSpPr/>
          <p:nvPr/>
        </p:nvSpPr>
        <p:spPr>
          <a:xfrm>
            <a:off x="10192467" y="6143075"/>
            <a:ext cx="1707138" cy="500210"/>
          </a:xfrm>
          <a:custGeom>
            <a:avLst/>
            <a:gdLst/>
            <a:ahLst/>
            <a:cxnLst/>
            <a:rect l="l" t="t" r="r" b="b"/>
            <a:pathLst>
              <a:path w="1707138" h="500210">
                <a:moveTo>
                  <a:pt x="0" y="0"/>
                </a:moveTo>
                <a:lnTo>
                  <a:pt x="1707138" y="0"/>
                </a:lnTo>
                <a:lnTo>
                  <a:pt x="1707138" y="500210"/>
                </a:lnTo>
                <a:lnTo>
                  <a:pt x="0" y="500210"/>
                </a:lnTo>
                <a:lnTo>
                  <a:pt x="0" y="0"/>
                </a:lnTo>
                <a:close/>
              </a:path>
            </a:pathLst>
          </a:custGeom>
          <a:blipFill>
            <a:blip r:embed="rId5"/>
            <a:stretch>
              <a:fillRect/>
            </a:stretch>
          </a:blipFill>
        </p:spPr>
        <p:txBody>
          <a:bodyPr/>
          <a:lstStyle/>
          <a:p>
            <a:endParaRPr lang="en-US"/>
          </a:p>
        </p:txBody>
      </p:sp>
    </p:spTree>
    <p:extLst>
      <p:ext uri="{BB962C8B-B14F-4D97-AF65-F5344CB8AC3E}">
        <p14:creationId xmlns:p14="http://schemas.microsoft.com/office/powerpoint/2010/main" val="8130809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013632-EE57-DEBE-744C-10D941CE588E}"/>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B5B89704-7CE1-B2B7-9EAD-C3D622802C52}"/>
              </a:ext>
            </a:extLst>
          </p:cNvPr>
          <p:cNvSpPr txBox="1"/>
          <p:nvPr/>
        </p:nvSpPr>
        <p:spPr>
          <a:xfrm>
            <a:off x="104931" y="974361"/>
            <a:ext cx="5030424" cy="5202601"/>
          </a:xfrm>
          <a:prstGeom prst="rect">
            <a:avLst/>
          </a:prstGeom>
        </p:spPr>
        <p:txBody>
          <a:bodyPr vert="horz" lIns="91440" tIns="45720" rIns="91440" bIns="45720" rtlCol="0">
            <a:normAutofit/>
          </a:bodyPr>
          <a:lstStyle/>
          <a:p>
            <a:pPr algn="ctr">
              <a:lnSpc>
                <a:spcPct val="90000"/>
              </a:lnSpc>
              <a:spcAft>
                <a:spcPts val="600"/>
              </a:spcAft>
            </a:pPr>
            <a:r>
              <a:rPr lang="en-US" sz="4000" dirty="0"/>
              <a:t>I am willing to pause and take a breath and listen to my thoughts.  When I hear something new and different, I will work to be curious instead of judgmental.</a:t>
            </a:r>
            <a:endParaRPr lang="en-US" sz="3200" dirty="0"/>
          </a:p>
          <a:p>
            <a:pPr algn="ctr">
              <a:lnSpc>
                <a:spcPct val="90000"/>
              </a:lnSpc>
              <a:spcAft>
                <a:spcPts val="600"/>
              </a:spcAft>
            </a:pPr>
            <a:endParaRPr lang="en-US" sz="2000" dirty="0"/>
          </a:p>
        </p:txBody>
      </p:sp>
      <p:pic>
        <p:nvPicPr>
          <p:cNvPr id="4" name="Picture 3">
            <a:extLst>
              <a:ext uri="{FF2B5EF4-FFF2-40B4-BE49-F238E27FC236}">
                <a16:creationId xmlns:a16="http://schemas.microsoft.com/office/drawing/2014/main" id="{A78B7C0C-6A39-8ABC-F691-E194380BC19E}"/>
              </a:ext>
            </a:extLst>
          </p:cNvPr>
          <p:cNvPicPr>
            <a:picLocks noChangeAspect="1"/>
          </p:cNvPicPr>
          <p:nvPr/>
        </p:nvPicPr>
        <p:blipFill>
          <a:blip r:embed="rId3"/>
          <a:stretch>
            <a:fillRect/>
          </a:stretch>
        </p:blipFill>
        <p:spPr>
          <a:xfrm>
            <a:off x="7068633" y="643234"/>
            <a:ext cx="4467913" cy="2624899"/>
          </a:xfrm>
          <a:prstGeom prst="rect">
            <a:avLst/>
          </a:prstGeom>
        </p:spPr>
      </p:pic>
      <p:pic>
        <p:nvPicPr>
          <p:cNvPr id="7" name="Picture 6">
            <a:extLst>
              <a:ext uri="{FF2B5EF4-FFF2-40B4-BE49-F238E27FC236}">
                <a16:creationId xmlns:a16="http://schemas.microsoft.com/office/drawing/2014/main" id="{CABB36E2-2E14-3E73-3977-B49322B6B5AC}"/>
              </a:ext>
            </a:extLst>
          </p:cNvPr>
          <p:cNvPicPr>
            <a:picLocks noChangeAspect="1"/>
          </p:cNvPicPr>
          <p:nvPr/>
        </p:nvPicPr>
        <p:blipFill>
          <a:blip r:embed="rId4"/>
          <a:stretch>
            <a:fillRect/>
          </a:stretch>
        </p:blipFill>
        <p:spPr>
          <a:xfrm>
            <a:off x="7056646" y="3597836"/>
            <a:ext cx="4491887" cy="2571604"/>
          </a:xfrm>
          <a:prstGeom prst="rect">
            <a:avLst/>
          </a:prstGeom>
        </p:spPr>
      </p:pic>
      <p:sp>
        <p:nvSpPr>
          <p:cNvPr id="2" name="Freeform 8">
            <a:extLst>
              <a:ext uri="{FF2B5EF4-FFF2-40B4-BE49-F238E27FC236}">
                <a16:creationId xmlns:a16="http://schemas.microsoft.com/office/drawing/2014/main" id="{EABB7B0C-7DC1-2850-F21F-D230C2E41608}"/>
              </a:ext>
            </a:extLst>
          </p:cNvPr>
          <p:cNvSpPr/>
          <p:nvPr/>
        </p:nvSpPr>
        <p:spPr>
          <a:xfrm>
            <a:off x="207335" y="5953656"/>
            <a:ext cx="1490488" cy="689629"/>
          </a:xfrm>
          <a:custGeom>
            <a:avLst/>
            <a:gdLst/>
            <a:ahLst/>
            <a:cxnLst/>
            <a:rect l="l" t="t" r="r" b="b"/>
            <a:pathLst>
              <a:path w="1490488" h="689629">
                <a:moveTo>
                  <a:pt x="0" y="0"/>
                </a:moveTo>
                <a:lnTo>
                  <a:pt x="1490488" y="0"/>
                </a:lnTo>
                <a:lnTo>
                  <a:pt x="1490488" y="689629"/>
                </a:lnTo>
                <a:lnTo>
                  <a:pt x="0" y="689629"/>
                </a:lnTo>
                <a:lnTo>
                  <a:pt x="0" y="0"/>
                </a:lnTo>
                <a:close/>
              </a:path>
            </a:pathLst>
          </a:custGeom>
          <a:blipFill>
            <a:blip r:embed="rId5"/>
            <a:stretch>
              <a:fillRect l="-1674" t="-45315" r="-2210" b="-55634"/>
            </a:stretch>
          </a:blipFill>
        </p:spPr>
        <p:txBody>
          <a:bodyPr/>
          <a:lstStyle/>
          <a:p>
            <a:endParaRPr lang="en-US"/>
          </a:p>
        </p:txBody>
      </p:sp>
    </p:spTree>
    <p:extLst>
      <p:ext uri="{BB962C8B-B14F-4D97-AF65-F5344CB8AC3E}">
        <p14:creationId xmlns:p14="http://schemas.microsoft.com/office/powerpoint/2010/main" val="22698796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1A1807D-968A-B43D-54D8-5023D51896D2}"/>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Where Are You? Pictures, Photos, and Images for Facebook, Tumblr, Pinterest, and Twitter">
            <a:extLst>
              <a:ext uri="{FF2B5EF4-FFF2-40B4-BE49-F238E27FC236}">
                <a16:creationId xmlns:a16="http://schemas.microsoft.com/office/drawing/2014/main" id="{88255A78-D814-2CA8-D6F9-2376F4E8A15F}"/>
              </a:ext>
            </a:extLst>
          </p:cNvPr>
          <p:cNvPicPr>
            <a:picLocks noChangeAspect="1"/>
          </p:cNvPicPr>
          <p:nvPr/>
        </p:nvPicPr>
        <p:blipFill>
          <a:blip r:embed="rId3"/>
          <a:srcRect r="6588" b="-1"/>
          <a:stretch>
            <a:fillRect/>
          </a:stretch>
        </p:blipFill>
        <p:spPr>
          <a:xfrm>
            <a:off x="-3047" y="10"/>
            <a:ext cx="9669642" cy="6857990"/>
          </a:xfrm>
          <a:prstGeom prst="rect">
            <a:avLst/>
          </a:prstGeom>
        </p:spPr>
      </p:pic>
      <p:sp>
        <p:nvSpPr>
          <p:cNvPr id="27" name="Rectangle 26">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7EEA7C85-79E3-86F0-F486-E998B7D6B09A}"/>
              </a:ext>
            </a:extLst>
          </p:cNvPr>
          <p:cNvSpPr txBox="1"/>
          <p:nvPr/>
        </p:nvSpPr>
        <p:spPr>
          <a:xfrm>
            <a:off x="8207086" y="1557619"/>
            <a:ext cx="3822189" cy="3742762"/>
          </a:xfrm>
          <a:prstGeom prst="rect">
            <a:avLst/>
          </a:prstGeom>
        </p:spPr>
        <p:txBody>
          <a:bodyPr vert="horz" lIns="91440" tIns="45720" rIns="91440" bIns="45720" rtlCol="0">
            <a:normAutofit fontScale="92500" lnSpcReduction="20000"/>
          </a:bodyPr>
          <a:lstStyle/>
          <a:p>
            <a:pPr>
              <a:lnSpc>
                <a:spcPct val="90000"/>
              </a:lnSpc>
              <a:spcAft>
                <a:spcPts val="600"/>
              </a:spcAft>
            </a:pPr>
            <a:r>
              <a:rPr lang="en-US" sz="1900" dirty="0">
                <a:highlight>
                  <a:srgbClr val="FFFF00"/>
                </a:highlight>
              </a:rPr>
              <a:t>In the chat, tell me where you are at in your Conscious Discipline journey.</a:t>
            </a:r>
          </a:p>
          <a:p>
            <a:pPr indent="-228600">
              <a:lnSpc>
                <a:spcPct val="90000"/>
              </a:lnSpc>
              <a:spcAft>
                <a:spcPts val="600"/>
              </a:spcAft>
              <a:buFont typeface="Arial" panose="020B0604020202020204" pitchFamily="34" charset="0"/>
              <a:buChar char="•"/>
            </a:pPr>
            <a:endParaRPr lang="en-US" sz="1900" dirty="0"/>
          </a:p>
          <a:p>
            <a:pPr indent="-228600">
              <a:lnSpc>
                <a:spcPct val="90000"/>
              </a:lnSpc>
              <a:spcAft>
                <a:spcPts val="600"/>
              </a:spcAft>
              <a:buFont typeface="Arial" panose="020B0604020202020204" pitchFamily="34" charset="0"/>
              <a:buChar char="•"/>
            </a:pPr>
            <a:r>
              <a:rPr lang="en-US" sz="2400" dirty="0"/>
              <a:t>1- I am brand new and excited to learn!</a:t>
            </a:r>
          </a:p>
          <a:p>
            <a:pPr indent="-228600">
              <a:lnSpc>
                <a:spcPct val="90000"/>
              </a:lnSpc>
              <a:spcAft>
                <a:spcPts val="600"/>
              </a:spcAft>
              <a:buFont typeface="Arial" panose="020B0604020202020204" pitchFamily="34" charset="0"/>
              <a:buChar char="•"/>
            </a:pPr>
            <a:r>
              <a:rPr lang="en-US" sz="2400" dirty="0"/>
              <a:t>2- I am a little familiar with it and have done a workshop/training but not sure where to begin/what to do next.</a:t>
            </a:r>
          </a:p>
          <a:p>
            <a:pPr indent="-228600">
              <a:lnSpc>
                <a:spcPct val="90000"/>
              </a:lnSpc>
              <a:spcAft>
                <a:spcPts val="600"/>
              </a:spcAft>
              <a:buFont typeface="Arial" panose="020B0604020202020204" pitchFamily="34" charset="0"/>
              <a:buChar char="•"/>
            </a:pPr>
            <a:r>
              <a:rPr lang="en-US" sz="2400" dirty="0"/>
              <a:t>3- I/my organization implements it in classrooms/buildings and I’m wanting some reminders.</a:t>
            </a:r>
          </a:p>
          <a:p>
            <a:pPr indent="-228600">
              <a:lnSpc>
                <a:spcPct val="90000"/>
              </a:lnSpc>
              <a:spcAft>
                <a:spcPts val="600"/>
              </a:spcAft>
              <a:buFont typeface="Arial" panose="020B0604020202020204" pitchFamily="34" charset="0"/>
              <a:buChar char="•"/>
            </a:pPr>
            <a:endParaRPr lang="en-US" sz="1900" dirty="0"/>
          </a:p>
        </p:txBody>
      </p:sp>
      <p:sp>
        <p:nvSpPr>
          <p:cNvPr id="2" name="Freeform 8">
            <a:extLst>
              <a:ext uri="{FF2B5EF4-FFF2-40B4-BE49-F238E27FC236}">
                <a16:creationId xmlns:a16="http://schemas.microsoft.com/office/drawing/2014/main" id="{6B994AA9-2C26-A0D8-B65E-1AD8B6423F8C}"/>
              </a:ext>
            </a:extLst>
          </p:cNvPr>
          <p:cNvSpPr/>
          <p:nvPr/>
        </p:nvSpPr>
        <p:spPr>
          <a:xfrm>
            <a:off x="207335" y="5953656"/>
            <a:ext cx="1490488" cy="689629"/>
          </a:xfrm>
          <a:custGeom>
            <a:avLst/>
            <a:gdLst/>
            <a:ahLst/>
            <a:cxnLst/>
            <a:rect l="l" t="t" r="r" b="b"/>
            <a:pathLst>
              <a:path w="1490488" h="689629">
                <a:moveTo>
                  <a:pt x="0" y="0"/>
                </a:moveTo>
                <a:lnTo>
                  <a:pt x="1490488" y="0"/>
                </a:lnTo>
                <a:lnTo>
                  <a:pt x="1490488" y="689629"/>
                </a:lnTo>
                <a:lnTo>
                  <a:pt x="0" y="689629"/>
                </a:lnTo>
                <a:lnTo>
                  <a:pt x="0" y="0"/>
                </a:lnTo>
                <a:close/>
              </a:path>
            </a:pathLst>
          </a:custGeom>
          <a:blipFill>
            <a:blip r:embed="rId4"/>
            <a:stretch>
              <a:fillRect l="-1674" t="-45315" r="-2210" b="-55634"/>
            </a:stretch>
          </a:blipFill>
        </p:spPr>
        <p:txBody>
          <a:bodyPr/>
          <a:lstStyle/>
          <a:p>
            <a:endParaRPr lang="en-US"/>
          </a:p>
        </p:txBody>
      </p:sp>
    </p:spTree>
    <p:extLst>
      <p:ext uri="{BB962C8B-B14F-4D97-AF65-F5344CB8AC3E}">
        <p14:creationId xmlns:p14="http://schemas.microsoft.com/office/powerpoint/2010/main" val="2824010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AA361FA-9C59-CF53-DFE7-CD2E63DD0025}"/>
            </a:ext>
          </a:extLst>
        </p:cNvPr>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6">
            <a:extLst>
              <a:ext uri="{FF2B5EF4-FFF2-40B4-BE49-F238E27FC236}">
                <a16:creationId xmlns:a16="http://schemas.microsoft.com/office/drawing/2014/main" id="{71C1A1E6-F27F-67DA-F51C-50D7AFD91CF4}"/>
              </a:ext>
            </a:extLst>
          </p:cNvPr>
          <p:cNvSpPr txBox="1"/>
          <p:nvPr/>
        </p:nvSpPr>
        <p:spPr>
          <a:xfrm>
            <a:off x="630936" y="640080"/>
            <a:ext cx="4818888" cy="1481328"/>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5000" b="1" kern="1200">
                <a:solidFill>
                  <a:schemeClr val="tx1"/>
                </a:solidFill>
                <a:latin typeface="+mj-lt"/>
                <a:ea typeface="+mj-ea"/>
                <a:cs typeface="+mj-cs"/>
                <a:sym typeface="Gotham Bold"/>
              </a:rPr>
              <a:t>Our Time Together</a:t>
            </a:r>
            <a:endParaRPr lang="en-US" sz="5000" kern="1200">
              <a:solidFill>
                <a:schemeClr val="tx1"/>
              </a:solidFill>
              <a:latin typeface="+mj-lt"/>
              <a:ea typeface="+mj-ea"/>
              <a:cs typeface="+mj-cs"/>
            </a:endParaRPr>
          </a:p>
        </p:txBody>
      </p:sp>
      <p:sp>
        <p:nvSpPr>
          <p:cNvPr id="24"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4E6D9F98-091C-5C8D-31DB-34C361060F27}"/>
              </a:ext>
            </a:extLst>
          </p:cNvPr>
          <p:cNvSpPr txBox="1"/>
          <p:nvPr/>
        </p:nvSpPr>
        <p:spPr>
          <a:xfrm>
            <a:off x="630936" y="2660904"/>
            <a:ext cx="4818888" cy="3547872"/>
          </a:xfrm>
          <a:prstGeom prst="rect">
            <a:avLst/>
          </a:prstGeom>
        </p:spPr>
        <p:txBody>
          <a:bodyPr vert="horz" lIns="91440" tIns="45720" rIns="91440" bIns="45720" rtlCol="0" anchor="t">
            <a:normAutofit/>
          </a:bodyPr>
          <a:lstStyle/>
          <a:p>
            <a:pPr marL="114300" indent="-228600">
              <a:lnSpc>
                <a:spcPct val="90000"/>
              </a:lnSpc>
              <a:spcAft>
                <a:spcPts val="600"/>
              </a:spcAft>
              <a:buFont typeface="Arial" panose="020B0604020202020204" pitchFamily="34" charset="0"/>
              <a:buChar char="•"/>
            </a:pPr>
            <a:r>
              <a:rPr lang="en-US" sz="2200" i="1" dirty="0"/>
              <a:t> Build a School Family from Day One</a:t>
            </a:r>
          </a:p>
          <a:p>
            <a:pPr marL="114300" indent="-228600">
              <a:lnSpc>
                <a:spcPct val="90000"/>
              </a:lnSpc>
              <a:spcAft>
                <a:spcPts val="600"/>
              </a:spcAft>
              <a:buFont typeface="Arial" panose="020B0604020202020204" pitchFamily="34" charset="0"/>
              <a:buChar char="•"/>
            </a:pPr>
            <a:r>
              <a:rPr lang="en-US" sz="2200" i="1" dirty="0"/>
              <a:t> Use Routines and Rituals to Build Regulation</a:t>
            </a:r>
          </a:p>
          <a:p>
            <a:pPr marL="114300" indent="-228600">
              <a:lnSpc>
                <a:spcPct val="90000"/>
              </a:lnSpc>
              <a:spcAft>
                <a:spcPts val="600"/>
              </a:spcAft>
              <a:buFont typeface="Arial" panose="020B0604020202020204" pitchFamily="34" charset="0"/>
              <a:buChar char="•"/>
            </a:pPr>
            <a:r>
              <a:rPr lang="en-US" sz="2200" i="1" dirty="0"/>
              <a:t>Create Relationships That Support Learning All Year</a:t>
            </a:r>
          </a:p>
        </p:txBody>
      </p:sp>
      <p:pic>
        <p:nvPicPr>
          <p:cNvPr id="17" name="Picture 2" descr="Conscious Discipline Workshop">
            <a:extLst>
              <a:ext uri="{FF2B5EF4-FFF2-40B4-BE49-F238E27FC236}">
                <a16:creationId xmlns:a16="http://schemas.microsoft.com/office/drawing/2014/main" id="{D13C3D43-A240-7CFF-4D93-15A90F3A629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099048" y="669356"/>
            <a:ext cx="5458968" cy="5519288"/>
          </a:xfrm>
          <a:prstGeom prst="rect">
            <a:avLst/>
          </a:prstGeom>
          <a:noFill/>
          <a:extLst>
            <a:ext uri="{909E8E84-426E-40DD-AFC4-6F175D3DCCD1}">
              <a14:hiddenFill xmlns:a14="http://schemas.microsoft.com/office/drawing/2010/main">
                <a:solidFill>
                  <a:srgbClr val="FFFFFF"/>
                </a:solidFill>
              </a14:hiddenFill>
            </a:ext>
          </a:extLst>
        </p:spPr>
      </p:pic>
      <p:sp>
        <p:nvSpPr>
          <p:cNvPr id="2" name="Freeform 2">
            <a:extLst>
              <a:ext uri="{FF2B5EF4-FFF2-40B4-BE49-F238E27FC236}">
                <a16:creationId xmlns:a16="http://schemas.microsoft.com/office/drawing/2014/main" id="{BA0B1C89-D050-5909-4423-9D3614BDF0EC}"/>
              </a:ext>
            </a:extLst>
          </p:cNvPr>
          <p:cNvSpPr/>
          <p:nvPr/>
        </p:nvSpPr>
        <p:spPr>
          <a:xfrm>
            <a:off x="10192467" y="6143075"/>
            <a:ext cx="1707138" cy="500210"/>
          </a:xfrm>
          <a:custGeom>
            <a:avLst/>
            <a:gdLst/>
            <a:ahLst/>
            <a:cxnLst/>
            <a:rect l="l" t="t" r="r" b="b"/>
            <a:pathLst>
              <a:path w="1707138" h="500210">
                <a:moveTo>
                  <a:pt x="0" y="0"/>
                </a:moveTo>
                <a:lnTo>
                  <a:pt x="1707138" y="0"/>
                </a:lnTo>
                <a:lnTo>
                  <a:pt x="1707138" y="500210"/>
                </a:lnTo>
                <a:lnTo>
                  <a:pt x="0" y="500210"/>
                </a:lnTo>
                <a:lnTo>
                  <a:pt x="0" y="0"/>
                </a:lnTo>
                <a:close/>
              </a:path>
            </a:pathLst>
          </a:custGeom>
          <a:blipFill>
            <a:blip r:embed="rId4"/>
            <a:stretch>
              <a:fillRect/>
            </a:stretch>
          </a:blipFill>
        </p:spPr>
        <p:txBody>
          <a:bodyPr/>
          <a:lstStyle/>
          <a:p>
            <a:endParaRPr lang="en-US"/>
          </a:p>
        </p:txBody>
      </p:sp>
      <p:sp>
        <p:nvSpPr>
          <p:cNvPr id="8" name="Freeform 8">
            <a:extLst>
              <a:ext uri="{FF2B5EF4-FFF2-40B4-BE49-F238E27FC236}">
                <a16:creationId xmlns:a16="http://schemas.microsoft.com/office/drawing/2014/main" id="{588A950A-963E-B38D-22F6-B27D58214499}"/>
              </a:ext>
            </a:extLst>
          </p:cNvPr>
          <p:cNvSpPr/>
          <p:nvPr/>
        </p:nvSpPr>
        <p:spPr>
          <a:xfrm>
            <a:off x="207335" y="5953656"/>
            <a:ext cx="1490488" cy="689629"/>
          </a:xfrm>
          <a:custGeom>
            <a:avLst/>
            <a:gdLst/>
            <a:ahLst/>
            <a:cxnLst/>
            <a:rect l="l" t="t" r="r" b="b"/>
            <a:pathLst>
              <a:path w="1490488" h="689629">
                <a:moveTo>
                  <a:pt x="0" y="0"/>
                </a:moveTo>
                <a:lnTo>
                  <a:pt x="1490488" y="0"/>
                </a:lnTo>
                <a:lnTo>
                  <a:pt x="1490488" y="689629"/>
                </a:lnTo>
                <a:lnTo>
                  <a:pt x="0" y="689629"/>
                </a:lnTo>
                <a:lnTo>
                  <a:pt x="0" y="0"/>
                </a:lnTo>
                <a:close/>
              </a:path>
            </a:pathLst>
          </a:custGeom>
          <a:blipFill>
            <a:blip r:embed="rId5"/>
            <a:stretch>
              <a:fillRect l="-1674" t="-45315" r="-2210" b="-55634"/>
            </a:stretch>
          </a:blipFill>
        </p:spPr>
        <p:txBody>
          <a:bodyPr/>
          <a:lstStyle/>
          <a:p>
            <a:endParaRPr lang="en-US"/>
          </a:p>
        </p:txBody>
      </p:sp>
    </p:spTree>
    <p:extLst>
      <p:ext uri="{BB962C8B-B14F-4D97-AF65-F5344CB8AC3E}">
        <p14:creationId xmlns:p14="http://schemas.microsoft.com/office/powerpoint/2010/main" val="21019132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192467" y="6143075"/>
            <a:ext cx="1707138" cy="500210"/>
          </a:xfrm>
          <a:custGeom>
            <a:avLst/>
            <a:gdLst/>
            <a:ahLst/>
            <a:cxnLst/>
            <a:rect l="l" t="t" r="r" b="b"/>
            <a:pathLst>
              <a:path w="1707138" h="500210">
                <a:moveTo>
                  <a:pt x="0" y="0"/>
                </a:moveTo>
                <a:lnTo>
                  <a:pt x="1707138" y="0"/>
                </a:lnTo>
                <a:lnTo>
                  <a:pt x="1707138" y="500210"/>
                </a:lnTo>
                <a:lnTo>
                  <a:pt x="0" y="500210"/>
                </a:lnTo>
                <a:lnTo>
                  <a:pt x="0" y="0"/>
                </a:lnTo>
                <a:close/>
              </a:path>
            </a:pathLst>
          </a:custGeom>
          <a:blipFill>
            <a:blip r:embed="rId3"/>
            <a:stretch>
              <a:fillRect/>
            </a:stretch>
          </a:blipFill>
        </p:spPr>
        <p:txBody>
          <a:bodyPr/>
          <a:lstStyle/>
          <a:p>
            <a:endParaRPr lang="en-US"/>
          </a:p>
        </p:txBody>
      </p:sp>
      <p:grpSp>
        <p:nvGrpSpPr>
          <p:cNvPr id="3" name="Group 3"/>
          <p:cNvGrpSpPr/>
          <p:nvPr/>
        </p:nvGrpSpPr>
        <p:grpSpPr>
          <a:xfrm>
            <a:off x="-389000" y="254258"/>
            <a:ext cx="10811068" cy="1249781"/>
            <a:chOff x="0" y="-38100"/>
            <a:chExt cx="1956199" cy="226141"/>
          </a:xfrm>
        </p:grpSpPr>
        <p:sp>
          <p:nvSpPr>
            <p:cNvPr id="4" name="Freeform 4"/>
            <p:cNvSpPr/>
            <p:nvPr/>
          </p:nvSpPr>
          <p:spPr>
            <a:xfrm>
              <a:off x="0" y="0"/>
              <a:ext cx="1956199" cy="188041"/>
            </a:xfrm>
            <a:custGeom>
              <a:avLst/>
              <a:gdLst/>
              <a:ahLst/>
              <a:cxnLst/>
              <a:rect l="l" t="t" r="r" b="b"/>
              <a:pathLst>
                <a:path w="1183239" h="188041">
                  <a:moveTo>
                    <a:pt x="87240" y="0"/>
                  </a:moveTo>
                  <a:lnTo>
                    <a:pt x="1095999" y="0"/>
                  </a:lnTo>
                  <a:cubicBezTo>
                    <a:pt x="1119136" y="0"/>
                    <a:pt x="1141326" y="9191"/>
                    <a:pt x="1157687" y="25552"/>
                  </a:cubicBezTo>
                  <a:cubicBezTo>
                    <a:pt x="1174047" y="41913"/>
                    <a:pt x="1183239" y="64102"/>
                    <a:pt x="1183239" y="87240"/>
                  </a:cubicBezTo>
                  <a:lnTo>
                    <a:pt x="1183239" y="100801"/>
                  </a:lnTo>
                  <a:cubicBezTo>
                    <a:pt x="1183239" y="148982"/>
                    <a:pt x="1144180" y="188041"/>
                    <a:pt x="1095999" y="188041"/>
                  </a:cubicBezTo>
                  <a:lnTo>
                    <a:pt x="87240" y="188041"/>
                  </a:lnTo>
                  <a:cubicBezTo>
                    <a:pt x="39059" y="188041"/>
                    <a:pt x="0" y="148982"/>
                    <a:pt x="0" y="100801"/>
                  </a:cubicBezTo>
                  <a:lnTo>
                    <a:pt x="0" y="87240"/>
                  </a:lnTo>
                  <a:cubicBezTo>
                    <a:pt x="0" y="39059"/>
                    <a:pt x="39059" y="0"/>
                    <a:pt x="87240" y="0"/>
                  </a:cubicBezTo>
                  <a:close/>
                </a:path>
              </a:pathLst>
            </a:custGeom>
            <a:solidFill>
              <a:srgbClr val="044E7C"/>
            </a:solidFill>
          </p:spPr>
          <p:txBody>
            <a:bodyPr/>
            <a:lstStyle/>
            <a:p>
              <a:endParaRPr lang="en-US"/>
            </a:p>
          </p:txBody>
        </p:sp>
        <p:sp>
          <p:nvSpPr>
            <p:cNvPr id="5" name="TextBox 5"/>
            <p:cNvSpPr txBox="1"/>
            <p:nvPr/>
          </p:nvSpPr>
          <p:spPr>
            <a:xfrm>
              <a:off x="0" y="-38100"/>
              <a:ext cx="1935308" cy="226141"/>
            </a:xfrm>
            <a:prstGeom prst="rect">
              <a:avLst/>
            </a:prstGeom>
          </p:spPr>
          <p:txBody>
            <a:bodyPr lIns="50800" tIns="50800" rIns="50800" bIns="50800" rtlCol="0" anchor="ctr"/>
            <a:lstStyle/>
            <a:p>
              <a:pPr algn="ctr">
                <a:lnSpc>
                  <a:spcPts val="1819"/>
                </a:lnSpc>
              </a:pPr>
              <a:endParaRPr/>
            </a:p>
          </p:txBody>
        </p:sp>
      </p:grpSp>
      <p:sp>
        <p:nvSpPr>
          <p:cNvPr id="6" name="TextBox 6"/>
          <p:cNvSpPr txBox="1"/>
          <p:nvPr/>
        </p:nvSpPr>
        <p:spPr>
          <a:xfrm>
            <a:off x="481012" y="609600"/>
            <a:ext cx="9440284" cy="664221"/>
          </a:xfrm>
          <a:prstGeom prst="rect">
            <a:avLst/>
          </a:prstGeom>
        </p:spPr>
        <p:txBody>
          <a:bodyPr wrap="square" lIns="0" tIns="0" rIns="0" bIns="0" rtlCol="0" anchor="t">
            <a:spAutoFit/>
          </a:bodyPr>
          <a:lstStyle/>
          <a:p>
            <a:pPr>
              <a:lnSpc>
                <a:spcPts val="5459"/>
              </a:lnSpc>
            </a:pPr>
            <a:r>
              <a:rPr lang="en-US" sz="3850" b="1" dirty="0">
                <a:solidFill>
                  <a:srgbClr val="FFFFFF"/>
                </a:solidFill>
                <a:latin typeface="Gotham Bold"/>
                <a:cs typeface="Gotham Bold"/>
                <a:sym typeface="Gotham Bold"/>
              </a:rPr>
              <a:t>Build a School Family from Day One</a:t>
            </a:r>
            <a:endParaRPr lang="en-US" dirty="0"/>
          </a:p>
        </p:txBody>
      </p:sp>
      <p:sp>
        <p:nvSpPr>
          <p:cNvPr id="8" name="Freeform 8"/>
          <p:cNvSpPr/>
          <p:nvPr/>
        </p:nvSpPr>
        <p:spPr>
          <a:xfrm>
            <a:off x="207335" y="5953656"/>
            <a:ext cx="1490488" cy="689629"/>
          </a:xfrm>
          <a:custGeom>
            <a:avLst/>
            <a:gdLst/>
            <a:ahLst/>
            <a:cxnLst/>
            <a:rect l="l" t="t" r="r" b="b"/>
            <a:pathLst>
              <a:path w="1490488" h="689629">
                <a:moveTo>
                  <a:pt x="0" y="0"/>
                </a:moveTo>
                <a:lnTo>
                  <a:pt x="1490488" y="0"/>
                </a:lnTo>
                <a:lnTo>
                  <a:pt x="1490488" y="689629"/>
                </a:lnTo>
                <a:lnTo>
                  <a:pt x="0" y="689629"/>
                </a:lnTo>
                <a:lnTo>
                  <a:pt x="0" y="0"/>
                </a:lnTo>
                <a:close/>
              </a:path>
            </a:pathLst>
          </a:custGeom>
          <a:blipFill>
            <a:blip r:embed="rId4"/>
            <a:stretch>
              <a:fillRect l="-1674" t="-45315" r="-2210" b="-55634"/>
            </a:stretch>
          </a:blipFill>
        </p:spPr>
        <p:txBody>
          <a:bodyPr/>
          <a:lstStyle/>
          <a:p>
            <a:endParaRPr lang="en-US"/>
          </a:p>
        </p:txBody>
      </p:sp>
      <p:sp>
        <p:nvSpPr>
          <p:cNvPr id="7" name="TextBox 6">
            <a:extLst>
              <a:ext uri="{FF2B5EF4-FFF2-40B4-BE49-F238E27FC236}">
                <a16:creationId xmlns:a16="http://schemas.microsoft.com/office/drawing/2014/main" id="{E345A559-6FD6-54BC-824C-060178035A2C}"/>
              </a:ext>
            </a:extLst>
          </p:cNvPr>
          <p:cNvSpPr txBox="1"/>
          <p:nvPr/>
        </p:nvSpPr>
        <p:spPr>
          <a:xfrm>
            <a:off x="685800" y="2152570"/>
            <a:ext cx="5836024" cy="3477875"/>
          </a:xfrm>
          <a:prstGeom prst="rect">
            <a:avLst/>
          </a:prstGeom>
          <a:noFill/>
        </p:spPr>
        <p:txBody>
          <a:bodyPr wrap="square" rtlCol="0">
            <a:spAutoFit/>
          </a:bodyPr>
          <a:lstStyle/>
          <a:p>
            <a:pPr marL="342900" indent="-342900">
              <a:buFont typeface="+mj-lt"/>
              <a:buAutoNum type="arabicPeriod"/>
            </a:pPr>
            <a:r>
              <a:rPr lang="en-US" sz="2000" b="1" dirty="0"/>
              <a:t>Safety Comes Before Learning</a:t>
            </a:r>
            <a:r>
              <a:rPr lang="en-US" sz="2000" dirty="0"/>
              <a:t>:  Understanding how a child’s felt sense of safety impacts their ability to connect, participate, and learn</a:t>
            </a:r>
          </a:p>
          <a:p>
            <a:pPr marL="342900" indent="-342900">
              <a:buFont typeface="+mj-lt"/>
              <a:buAutoNum type="arabicPeriod"/>
            </a:pPr>
            <a:r>
              <a:rPr lang="en-US" sz="2000" b="1" dirty="0"/>
              <a:t>Connection is Intentionally Built</a:t>
            </a:r>
            <a:r>
              <a:rPr lang="en-US" sz="2000" dirty="0"/>
              <a:t>:  Use greetings, rituals, classroom jobs, and opportunities for contribution to help every child experience belonging</a:t>
            </a:r>
          </a:p>
          <a:p>
            <a:pPr marL="342900" indent="-342900">
              <a:buFont typeface="+mj-lt"/>
              <a:buAutoNum type="arabicPeriod"/>
            </a:pPr>
            <a:r>
              <a:rPr lang="en-US" sz="2000" b="1" dirty="0"/>
              <a:t>Create a Culture of “We</a:t>
            </a:r>
            <a:r>
              <a:rPr lang="en-US" sz="2000" dirty="0"/>
              <a:t>”:  Shift from managing a group of individual children to intentionally building a School Family where everyone is valued and responsible for one another</a:t>
            </a:r>
          </a:p>
        </p:txBody>
      </p:sp>
      <p:pic>
        <p:nvPicPr>
          <p:cNvPr id="11" name="Picture 10" descr="A Connected Classroom: How to Promote Equity in Education">
            <a:extLst>
              <a:ext uri="{FF2B5EF4-FFF2-40B4-BE49-F238E27FC236}">
                <a16:creationId xmlns:a16="http://schemas.microsoft.com/office/drawing/2014/main" id="{4AE1137E-4316-CAB4-13B7-91EC58BC01F4}"/>
              </a:ext>
            </a:extLst>
          </p:cNvPr>
          <p:cNvPicPr>
            <a:picLocks noChangeAspect="1"/>
          </p:cNvPicPr>
          <p:nvPr/>
        </p:nvPicPr>
        <p:blipFill>
          <a:blip r:embed="rId5"/>
          <a:stretch>
            <a:fillRect/>
          </a:stretch>
        </p:blipFill>
        <p:spPr>
          <a:xfrm>
            <a:off x="6876451" y="2237665"/>
            <a:ext cx="4762439" cy="317178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12EE1-1B17-630F-3F69-376CD8C32DD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DB20210-C599-72CA-D0B8-FB8C626EA2C6}"/>
              </a:ext>
            </a:extLst>
          </p:cNvPr>
          <p:cNvSpPr/>
          <p:nvPr/>
        </p:nvSpPr>
        <p:spPr>
          <a:xfrm>
            <a:off x="10192467" y="6143075"/>
            <a:ext cx="1707138" cy="500210"/>
          </a:xfrm>
          <a:custGeom>
            <a:avLst/>
            <a:gdLst/>
            <a:ahLst/>
            <a:cxnLst/>
            <a:rect l="l" t="t" r="r" b="b"/>
            <a:pathLst>
              <a:path w="1707138" h="500210">
                <a:moveTo>
                  <a:pt x="0" y="0"/>
                </a:moveTo>
                <a:lnTo>
                  <a:pt x="1707138" y="0"/>
                </a:lnTo>
                <a:lnTo>
                  <a:pt x="1707138" y="500210"/>
                </a:lnTo>
                <a:lnTo>
                  <a:pt x="0" y="500210"/>
                </a:lnTo>
                <a:lnTo>
                  <a:pt x="0" y="0"/>
                </a:lnTo>
                <a:close/>
              </a:path>
            </a:pathLst>
          </a:custGeom>
          <a:blipFill>
            <a:blip r:embed="rId3"/>
            <a:stretch>
              <a:fillRect/>
            </a:stretch>
          </a:blipFill>
        </p:spPr>
        <p:txBody>
          <a:bodyPr/>
          <a:lstStyle/>
          <a:p>
            <a:endParaRPr lang="en-US"/>
          </a:p>
        </p:txBody>
      </p:sp>
      <p:grpSp>
        <p:nvGrpSpPr>
          <p:cNvPr id="3" name="Group 3">
            <a:extLst>
              <a:ext uri="{FF2B5EF4-FFF2-40B4-BE49-F238E27FC236}">
                <a16:creationId xmlns:a16="http://schemas.microsoft.com/office/drawing/2014/main" id="{938C7763-3EA2-2C99-AD36-02D96AC86B28}"/>
              </a:ext>
            </a:extLst>
          </p:cNvPr>
          <p:cNvGrpSpPr/>
          <p:nvPr/>
        </p:nvGrpSpPr>
        <p:grpSpPr>
          <a:xfrm>
            <a:off x="-389000" y="254258"/>
            <a:ext cx="10811068" cy="1249781"/>
            <a:chOff x="0" y="-38100"/>
            <a:chExt cx="1956199" cy="226141"/>
          </a:xfrm>
        </p:grpSpPr>
        <p:sp>
          <p:nvSpPr>
            <p:cNvPr id="4" name="Freeform 4">
              <a:extLst>
                <a:ext uri="{FF2B5EF4-FFF2-40B4-BE49-F238E27FC236}">
                  <a16:creationId xmlns:a16="http://schemas.microsoft.com/office/drawing/2014/main" id="{56683E0A-3409-5CCC-002B-534C6E116A32}"/>
                </a:ext>
              </a:extLst>
            </p:cNvPr>
            <p:cNvSpPr/>
            <p:nvPr/>
          </p:nvSpPr>
          <p:spPr>
            <a:xfrm>
              <a:off x="0" y="0"/>
              <a:ext cx="1956199" cy="188041"/>
            </a:xfrm>
            <a:custGeom>
              <a:avLst/>
              <a:gdLst/>
              <a:ahLst/>
              <a:cxnLst/>
              <a:rect l="l" t="t" r="r" b="b"/>
              <a:pathLst>
                <a:path w="1183239" h="188041">
                  <a:moveTo>
                    <a:pt x="87240" y="0"/>
                  </a:moveTo>
                  <a:lnTo>
                    <a:pt x="1095999" y="0"/>
                  </a:lnTo>
                  <a:cubicBezTo>
                    <a:pt x="1119136" y="0"/>
                    <a:pt x="1141326" y="9191"/>
                    <a:pt x="1157687" y="25552"/>
                  </a:cubicBezTo>
                  <a:cubicBezTo>
                    <a:pt x="1174047" y="41913"/>
                    <a:pt x="1183239" y="64102"/>
                    <a:pt x="1183239" y="87240"/>
                  </a:cubicBezTo>
                  <a:lnTo>
                    <a:pt x="1183239" y="100801"/>
                  </a:lnTo>
                  <a:cubicBezTo>
                    <a:pt x="1183239" y="148982"/>
                    <a:pt x="1144180" y="188041"/>
                    <a:pt x="1095999" y="188041"/>
                  </a:cubicBezTo>
                  <a:lnTo>
                    <a:pt x="87240" y="188041"/>
                  </a:lnTo>
                  <a:cubicBezTo>
                    <a:pt x="39059" y="188041"/>
                    <a:pt x="0" y="148982"/>
                    <a:pt x="0" y="100801"/>
                  </a:cubicBezTo>
                  <a:lnTo>
                    <a:pt x="0" y="87240"/>
                  </a:lnTo>
                  <a:cubicBezTo>
                    <a:pt x="0" y="39059"/>
                    <a:pt x="39059" y="0"/>
                    <a:pt x="87240" y="0"/>
                  </a:cubicBezTo>
                  <a:close/>
                </a:path>
              </a:pathLst>
            </a:custGeom>
            <a:solidFill>
              <a:srgbClr val="044E7C"/>
            </a:solidFill>
          </p:spPr>
          <p:txBody>
            <a:bodyPr/>
            <a:lstStyle/>
            <a:p>
              <a:endParaRPr lang="en-US"/>
            </a:p>
          </p:txBody>
        </p:sp>
        <p:sp>
          <p:nvSpPr>
            <p:cNvPr id="5" name="TextBox 5">
              <a:extLst>
                <a:ext uri="{FF2B5EF4-FFF2-40B4-BE49-F238E27FC236}">
                  <a16:creationId xmlns:a16="http://schemas.microsoft.com/office/drawing/2014/main" id="{355AEC53-4BFC-01C0-A0C6-941B68BEA114}"/>
                </a:ext>
              </a:extLst>
            </p:cNvPr>
            <p:cNvSpPr txBox="1"/>
            <p:nvPr/>
          </p:nvSpPr>
          <p:spPr>
            <a:xfrm>
              <a:off x="0" y="-38100"/>
              <a:ext cx="1935308" cy="226141"/>
            </a:xfrm>
            <a:prstGeom prst="rect">
              <a:avLst/>
            </a:prstGeom>
          </p:spPr>
          <p:txBody>
            <a:bodyPr lIns="50800" tIns="50800" rIns="50800" bIns="50800" rtlCol="0" anchor="ctr"/>
            <a:lstStyle/>
            <a:p>
              <a:pPr algn="ctr">
                <a:lnSpc>
                  <a:spcPts val="1819"/>
                </a:lnSpc>
              </a:pPr>
              <a:endParaRPr/>
            </a:p>
          </p:txBody>
        </p:sp>
      </p:grpSp>
      <p:sp>
        <p:nvSpPr>
          <p:cNvPr id="6" name="TextBox 6">
            <a:extLst>
              <a:ext uri="{FF2B5EF4-FFF2-40B4-BE49-F238E27FC236}">
                <a16:creationId xmlns:a16="http://schemas.microsoft.com/office/drawing/2014/main" id="{F535B556-6AE7-219F-1E97-A31B49C59559}"/>
              </a:ext>
            </a:extLst>
          </p:cNvPr>
          <p:cNvSpPr txBox="1"/>
          <p:nvPr/>
        </p:nvSpPr>
        <p:spPr>
          <a:xfrm>
            <a:off x="481012" y="609600"/>
            <a:ext cx="9440284" cy="656783"/>
          </a:xfrm>
          <a:prstGeom prst="rect">
            <a:avLst/>
          </a:prstGeom>
        </p:spPr>
        <p:txBody>
          <a:bodyPr wrap="square" lIns="0" tIns="0" rIns="0" bIns="0" rtlCol="0" anchor="t">
            <a:spAutoFit/>
          </a:bodyPr>
          <a:lstStyle/>
          <a:p>
            <a:pPr>
              <a:lnSpc>
                <a:spcPts val="5459"/>
              </a:lnSpc>
            </a:pPr>
            <a:r>
              <a:rPr lang="en-US" sz="3850" b="1" dirty="0">
                <a:solidFill>
                  <a:srgbClr val="FFFFFF"/>
                </a:solidFill>
                <a:latin typeface="Gotham Bold"/>
                <a:cs typeface="Gotham Bold"/>
                <a:sym typeface="Gotham Bold"/>
              </a:rPr>
              <a:t>Safety Comes Before Learning</a:t>
            </a:r>
            <a:endParaRPr lang="en-US" dirty="0"/>
          </a:p>
        </p:txBody>
      </p:sp>
      <p:sp>
        <p:nvSpPr>
          <p:cNvPr id="8" name="Freeform 8">
            <a:extLst>
              <a:ext uri="{FF2B5EF4-FFF2-40B4-BE49-F238E27FC236}">
                <a16:creationId xmlns:a16="http://schemas.microsoft.com/office/drawing/2014/main" id="{00F231F8-84B0-F7B2-F416-3B926DACB30B}"/>
              </a:ext>
            </a:extLst>
          </p:cNvPr>
          <p:cNvSpPr/>
          <p:nvPr/>
        </p:nvSpPr>
        <p:spPr>
          <a:xfrm>
            <a:off x="207335" y="5953656"/>
            <a:ext cx="1490488" cy="689629"/>
          </a:xfrm>
          <a:custGeom>
            <a:avLst/>
            <a:gdLst/>
            <a:ahLst/>
            <a:cxnLst/>
            <a:rect l="l" t="t" r="r" b="b"/>
            <a:pathLst>
              <a:path w="1490488" h="689629">
                <a:moveTo>
                  <a:pt x="0" y="0"/>
                </a:moveTo>
                <a:lnTo>
                  <a:pt x="1490488" y="0"/>
                </a:lnTo>
                <a:lnTo>
                  <a:pt x="1490488" y="689629"/>
                </a:lnTo>
                <a:lnTo>
                  <a:pt x="0" y="689629"/>
                </a:lnTo>
                <a:lnTo>
                  <a:pt x="0" y="0"/>
                </a:lnTo>
                <a:close/>
              </a:path>
            </a:pathLst>
          </a:custGeom>
          <a:blipFill>
            <a:blip r:embed="rId4"/>
            <a:stretch>
              <a:fillRect l="-1674" t="-45315" r="-2210" b="-55634"/>
            </a:stretch>
          </a:blipFill>
        </p:spPr>
        <p:txBody>
          <a:bodyPr/>
          <a:lstStyle/>
          <a:p>
            <a:endParaRPr lang="en-US"/>
          </a:p>
        </p:txBody>
      </p:sp>
      <p:pic>
        <p:nvPicPr>
          <p:cNvPr id="9" name="Picture 8">
            <a:extLst>
              <a:ext uri="{FF2B5EF4-FFF2-40B4-BE49-F238E27FC236}">
                <a16:creationId xmlns:a16="http://schemas.microsoft.com/office/drawing/2014/main" id="{DB4B5C7E-F90A-F202-99DC-93D58D39FCD0}"/>
              </a:ext>
            </a:extLst>
          </p:cNvPr>
          <p:cNvPicPr>
            <a:picLocks noChangeAspect="1"/>
          </p:cNvPicPr>
          <p:nvPr/>
        </p:nvPicPr>
        <p:blipFill>
          <a:blip r:embed="rId5"/>
          <a:stretch>
            <a:fillRect/>
          </a:stretch>
        </p:blipFill>
        <p:spPr>
          <a:xfrm>
            <a:off x="616409" y="2179202"/>
            <a:ext cx="5321729" cy="2835462"/>
          </a:xfrm>
          <a:prstGeom prst="rect">
            <a:avLst/>
          </a:prstGeom>
          <a:ln>
            <a:solidFill>
              <a:schemeClr val="accent1"/>
            </a:solidFill>
          </a:ln>
        </p:spPr>
      </p:pic>
      <p:pic>
        <p:nvPicPr>
          <p:cNvPr id="10" name="Picture 9">
            <a:extLst>
              <a:ext uri="{FF2B5EF4-FFF2-40B4-BE49-F238E27FC236}">
                <a16:creationId xmlns:a16="http://schemas.microsoft.com/office/drawing/2014/main" id="{13EFF3CC-C1FE-2741-738D-DEA04DEEBE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42608" y="2407024"/>
            <a:ext cx="5348834" cy="3736051"/>
          </a:xfrm>
          <a:prstGeom prst="rect">
            <a:avLst/>
          </a:prstGeom>
        </p:spPr>
      </p:pic>
      <p:cxnSp>
        <p:nvCxnSpPr>
          <p:cNvPr id="12" name="Straight Arrow Connector 11">
            <a:extLst>
              <a:ext uri="{FF2B5EF4-FFF2-40B4-BE49-F238E27FC236}">
                <a16:creationId xmlns:a16="http://schemas.microsoft.com/office/drawing/2014/main" id="{9219233E-0A1D-0871-0142-53A26A645854}"/>
              </a:ext>
            </a:extLst>
          </p:cNvPr>
          <p:cNvCxnSpPr>
            <a:cxnSpLocks/>
          </p:cNvCxnSpPr>
          <p:nvPr/>
        </p:nvCxnSpPr>
        <p:spPr>
          <a:xfrm flipH="1" flipV="1">
            <a:off x="5569169" y="4242391"/>
            <a:ext cx="1369513" cy="921280"/>
          </a:xfrm>
          <a:prstGeom prst="straightConnector1">
            <a:avLst/>
          </a:prstGeom>
          <a:ln w="130175">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8ECD2E05-0CDF-0554-EC6B-C47E435CF26A}"/>
              </a:ext>
            </a:extLst>
          </p:cNvPr>
          <p:cNvSpPr txBox="1"/>
          <p:nvPr/>
        </p:nvSpPr>
        <p:spPr>
          <a:xfrm>
            <a:off x="2393576" y="5809129"/>
            <a:ext cx="6763871" cy="923330"/>
          </a:xfrm>
          <a:prstGeom prst="rect">
            <a:avLst/>
          </a:prstGeom>
          <a:noFill/>
        </p:spPr>
        <p:txBody>
          <a:bodyPr wrap="square" rtlCol="0">
            <a:spAutoFit/>
          </a:bodyPr>
          <a:lstStyle/>
          <a:p>
            <a:r>
              <a:rPr lang="en-US" dirty="0"/>
              <a:t>Without felt safety, a child may withdraw, avoid interaction, become overly dependent on an adult, or use challenging behavior to protect themselves or gain connection</a:t>
            </a:r>
          </a:p>
        </p:txBody>
      </p:sp>
    </p:spTree>
    <p:extLst>
      <p:ext uri="{BB962C8B-B14F-4D97-AF65-F5344CB8AC3E}">
        <p14:creationId xmlns:p14="http://schemas.microsoft.com/office/powerpoint/2010/main" val="8046199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9E94893-5C75-B797-AF16-055C9D8F3949}"/>
              </a:ext>
            </a:extLst>
          </p:cNvPr>
          <p:cNvPicPr>
            <a:picLocks noChangeAspect="1"/>
          </p:cNvPicPr>
          <p:nvPr/>
        </p:nvPicPr>
        <p:blipFill>
          <a:blip r:embed="rId2">
            <a:extLst>
              <a:ext uri="{28A0092B-C50C-407E-A947-70E740481C1C}">
                <a14:useLocalDpi xmlns:a14="http://schemas.microsoft.com/office/drawing/2010/main" val="0"/>
              </a:ext>
            </a:extLst>
          </a:blip>
          <a:srcRect r="425" b="-1"/>
          <a:stretch>
            <a:fillRect/>
          </a:stretch>
        </p:blipFill>
        <p:spPr>
          <a:xfrm>
            <a:off x="20" y="1282"/>
            <a:ext cx="12191980" cy="6856718"/>
          </a:xfrm>
          <a:prstGeom prst="rect">
            <a:avLst/>
          </a:prstGeom>
        </p:spPr>
      </p:pic>
      <p:sp>
        <p:nvSpPr>
          <p:cNvPr id="4" name="Freeform 13">
            <a:extLst>
              <a:ext uri="{FF2B5EF4-FFF2-40B4-BE49-F238E27FC236}">
                <a16:creationId xmlns:a16="http://schemas.microsoft.com/office/drawing/2014/main" id="{E5F02501-5795-01AD-EE25-58A9113650F4}"/>
              </a:ext>
            </a:extLst>
          </p:cNvPr>
          <p:cNvSpPr/>
          <p:nvPr/>
        </p:nvSpPr>
        <p:spPr>
          <a:xfrm>
            <a:off x="0" y="6087889"/>
            <a:ext cx="1490488" cy="689629"/>
          </a:xfrm>
          <a:custGeom>
            <a:avLst/>
            <a:gdLst/>
            <a:ahLst/>
            <a:cxnLst/>
            <a:rect l="l" t="t" r="r" b="b"/>
            <a:pathLst>
              <a:path w="1490488" h="689629">
                <a:moveTo>
                  <a:pt x="0" y="0"/>
                </a:moveTo>
                <a:lnTo>
                  <a:pt x="1490488" y="0"/>
                </a:lnTo>
                <a:lnTo>
                  <a:pt x="1490488" y="689629"/>
                </a:lnTo>
                <a:lnTo>
                  <a:pt x="0" y="689629"/>
                </a:lnTo>
                <a:lnTo>
                  <a:pt x="0" y="0"/>
                </a:lnTo>
                <a:close/>
              </a:path>
            </a:pathLst>
          </a:custGeom>
          <a:blipFill>
            <a:blip r:embed="rId3"/>
            <a:stretch>
              <a:fillRect l="-1674" t="-45315" r="-2210" b="-55634"/>
            </a:stretch>
          </a:blipFill>
        </p:spPr>
        <p:txBody>
          <a:bodyPr/>
          <a:lstStyle/>
          <a:p>
            <a:endParaRPr lang="en-US"/>
          </a:p>
        </p:txBody>
      </p:sp>
      <p:sp>
        <p:nvSpPr>
          <p:cNvPr id="5" name="Freeform 4">
            <a:extLst>
              <a:ext uri="{FF2B5EF4-FFF2-40B4-BE49-F238E27FC236}">
                <a16:creationId xmlns:a16="http://schemas.microsoft.com/office/drawing/2014/main" id="{6D662EDB-5C45-AAF5-3EC8-97D1BF76EA38}"/>
              </a:ext>
            </a:extLst>
          </p:cNvPr>
          <p:cNvSpPr/>
          <p:nvPr/>
        </p:nvSpPr>
        <p:spPr>
          <a:xfrm>
            <a:off x="10324788" y="6277308"/>
            <a:ext cx="1707138" cy="500210"/>
          </a:xfrm>
          <a:custGeom>
            <a:avLst/>
            <a:gdLst/>
            <a:ahLst/>
            <a:cxnLst/>
            <a:rect l="l" t="t" r="r" b="b"/>
            <a:pathLst>
              <a:path w="1707138" h="500210">
                <a:moveTo>
                  <a:pt x="0" y="0"/>
                </a:moveTo>
                <a:lnTo>
                  <a:pt x="1707138" y="0"/>
                </a:lnTo>
                <a:lnTo>
                  <a:pt x="1707138" y="500210"/>
                </a:lnTo>
                <a:lnTo>
                  <a:pt x="0" y="500210"/>
                </a:lnTo>
                <a:lnTo>
                  <a:pt x="0" y="0"/>
                </a:lnTo>
                <a:close/>
              </a:path>
            </a:pathLst>
          </a:custGeom>
          <a:blipFill>
            <a:blip r:embed="rId4"/>
            <a:stretch>
              <a:fillRect/>
            </a:stretch>
          </a:blipFill>
        </p:spPr>
        <p:txBody>
          <a:bodyPr/>
          <a:lstStyle/>
          <a:p>
            <a:endParaRPr lang="en-US"/>
          </a:p>
        </p:txBody>
      </p:sp>
    </p:spTree>
    <p:extLst>
      <p:ext uri="{BB962C8B-B14F-4D97-AF65-F5344CB8AC3E}">
        <p14:creationId xmlns:p14="http://schemas.microsoft.com/office/powerpoint/2010/main" val="26866955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D5FF01E-E7D9-8AB0-BAA2-1C2F76AB9152}"/>
            </a:ext>
          </a:extLst>
        </p:cNvPr>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08FDF638-7094-4E6D-B770-D81CEA115C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6">
            <a:extLst>
              <a:ext uri="{FF2B5EF4-FFF2-40B4-BE49-F238E27FC236}">
                <a16:creationId xmlns:a16="http://schemas.microsoft.com/office/drawing/2014/main" id="{FB2328CC-AE5A-C030-C250-0F376868E2AB}"/>
              </a:ext>
            </a:extLst>
          </p:cNvPr>
          <p:cNvSpPr txBox="1"/>
          <p:nvPr/>
        </p:nvSpPr>
        <p:spPr>
          <a:xfrm>
            <a:off x="337497" y="679730"/>
            <a:ext cx="3124151" cy="3578593"/>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4600" b="1" kern="1200" dirty="0">
                <a:solidFill>
                  <a:schemeClr val="tx1"/>
                </a:solidFill>
                <a:latin typeface="+mj-lt"/>
                <a:ea typeface="+mj-ea"/>
                <a:cs typeface="+mj-cs"/>
                <a:sym typeface="Gotham Bold"/>
              </a:rPr>
              <a:t>Safekeeper Job Description</a:t>
            </a:r>
            <a:endParaRPr lang="en-US" sz="4600" kern="1200" dirty="0">
              <a:solidFill>
                <a:schemeClr val="tx1"/>
              </a:solidFill>
              <a:latin typeface="+mj-lt"/>
              <a:ea typeface="+mj-ea"/>
              <a:cs typeface="+mj-cs"/>
            </a:endParaRPr>
          </a:p>
        </p:txBody>
      </p:sp>
      <p:grpSp>
        <p:nvGrpSpPr>
          <p:cNvPr id="17" name="Group 16">
            <a:extLst>
              <a:ext uri="{FF2B5EF4-FFF2-40B4-BE49-F238E27FC236}">
                <a16:creationId xmlns:a16="http://schemas.microsoft.com/office/drawing/2014/main" id="{3AF6A671-C637-4547-85F4-51B6D18813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416432" y="1"/>
            <a:ext cx="2446384" cy="5777808"/>
            <a:chOff x="329184" y="1"/>
            <a:chExt cx="524256" cy="5777808"/>
          </a:xfrm>
        </p:grpSpPr>
        <p:cxnSp>
          <p:nvCxnSpPr>
            <p:cNvPr id="18" name="Straight Connector 17">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521208"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Rectangle 20">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21084" y="679731"/>
            <a:ext cx="7682293" cy="56628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1" descr="Picture 1">
            <a:extLst>
              <a:ext uri="{FF2B5EF4-FFF2-40B4-BE49-F238E27FC236}">
                <a16:creationId xmlns:a16="http://schemas.microsoft.com/office/drawing/2014/main" id="{9D459267-E2DE-F96F-3A99-1B7DA47323D3}"/>
              </a:ext>
            </a:extLst>
          </p:cNvPr>
          <p:cNvPicPr>
            <a:picLocks noChangeAspect="1"/>
          </p:cNvPicPr>
          <p:nvPr/>
        </p:nvPicPr>
        <p:blipFill>
          <a:blip r:embed="rId3"/>
          <a:srcRect l="19246" r="17685" b="-1"/>
          <a:stretch>
            <a:fillRect/>
          </a:stretch>
        </p:blipFill>
        <p:spPr>
          <a:xfrm>
            <a:off x="4125081" y="972235"/>
            <a:ext cx="3383280" cy="2414016"/>
          </a:xfrm>
          <a:prstGeom prst="rect">
            <a:avLst/>
          </a:prstGeom>
        </p:spPr>
      </p:pic>
      <p:pic>
        <p:nvPicPr>
          <p:cNvPr id="3" name="Picture 2" descr="Conscious Discipline">
            <a:extLst>
              <a:ext uri="{FF2B5EF4-FFF2-40B4-BE49-F238E27FC236}">
                <a16:creationId xmlns:a16="http://schemas.microsoft.com/office/drawing/2014/main" id="{53671474-5D0C-A865-93EE-E27DEFAE673A}"/>
              </a:ext>
            </a:extLst>
          </p:cNvPr>
          <p:cNvPicPr>
            <a:picLocks noChangeAspect="1"/>
          </p:cNvPicPr>
          <p:nvPr/>
        </p:nvPicPr>
        <p:blipFill>
          <a:blip r:embed="rId4"/>
          <a:srcRect r="-2" b="5179"/>
          <a:stretch>
            <a:fillRect/>
          </a:stretch>
        </p:blipFill>
        <p:spPr>
          <a:xfrm>
            <a:off x="4121338" y="3605954"/>
            <a:ext cx="3383280" cy="2414016"/>
          </a:xfrm>
          <a:prstGeom prst="rect">
            <a:avLst/>
          </a:prstGeom>
        </p:spPr>
      </p:pic>
      <p:pic>
        <p:nvPicPr>
          <p:cNvPr id="4" name="Picture 3" descr="Safe Keeper | TPT">
            <a:extLst>
              <a:ext uri="{FF2B5EF4-FFF2-40B4-BE49-F238E27FC236}">
                <a16:creationId xmlns:a16="http://schemas.microsoft.com/office/drawing/2014/main" id="{4498DD4E-27D7-FA99-5456-6B1C3B75B145}"/>
              </a:ext>
            </a:extLst>
          </p:cNvPr>
          <p:cNvPicPr>
            <a:picLocks noChangeAspect="1"/>
          </p:cNvPicPr>
          <p:nvPr/>
        </p:nvPicPr>
        <p:blipFill>
          <a:blip r:embed="rId5"/>
          <a:srcRect l="5692" r="6013" b="-1"/>
          <a:stretch>
            <a:fillRect/>
          </a:stretch>
        </p:blipFill>
        <p:spPr>
          <a:xfrm>
            <a:off x="7755775" y="972235"/>
            <a:ext cx="3438144" cy="5047735"/>
          </a:xfrm>
          <a:prstGeom prst="rect">
            <a:avLst/>
          </a:prstGeom>
        </p:spPr>
      </p:pic>
      <p:sp>
        <p:nvSpPr>
          <p:cNvPr id="9" name="Title 1">
            <a:extLst>
              <a:ext uri="{FF2B5EF4-FFF2-40B4-BE49-F238E27FC236}">
                <a16:creationId xmlns:a16="http://schemas.microsoft.com/office/drawing/2014/main" id="{1674C830-866D-2EDC-92FE-153D94FA94AC}"/>
              </a:ext>
            </a:extLst>
          </p:cNvPr>
          <p:cNvSpPr txBox="1">
            <a:spLocks/>
          </p:cNvSpPr>
          <p:nvPr/>
        </p:nvSpPr>
        <p:spPr>
          <a:xfrm>
            <a:off x="5894962" y="1984443"/>
            <a:ext cx="5458838" cy="4192520"/>
          </a:xfrm>
          <a:prstGeom prst="rect">
            <a:avLst/>
          </a:prstGeom>
        </p:spPr>
        <p:txBody>
          <a:bodyPr vert="horz" lIns="91440" tIns="45720" rIns="91440" bIns="45720" rtlCol="0">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spcAft>
                <a:spcPts val="600"/>
              </a:spcAft>
            </a:pPr>
            <a:br>
              <a:rPr lang="en-US" sz="3700" dirty="0">
                <a:latin typeface="+mn-lt"/>
                <a:ea typeface="+mn-ea"/>
                <a:cs typeface="+mn-cs"/>
              </a:rPr>
            </a:br>
            <a:endParaRPr lang="en-US" sz="3700" dirty="0">
              <a:latin typeface="+mn-lt"/>
              <a:ea typeface="+mn-ea"/>
              <a:cs typeface="+mn-cs"/>
            </a:endParaRPr>
          </a:p>
        </p:txBody>
      </p:sp>
      <p:sp>
        <p:nvSpPr>
          <p:cNvPr id="2" name="Freeform 2">
            <a:extLst>
              <a:ext uri="{FF2B5EF4-FFF2-40B4-BE49-F238E27FC236}">
                <a16:creationId xmlns:a16="http://schemas.microsoft.com/office/drawing/2014/main" id="{8B4F41CC-D838-ABB2-EB65-362E295AFED0}"/>
              </a:ext>
            </a:extLst>
          </p:cNvPr>
          <p:cNvSpPr/>
          <p:nvPr/>
        </p:nvSpPr>
        <p:spPr>
          <a:xfrm>
            <a:off x="10306612" y="6261868"/>
            <a:ext cx="1707138" cy="500210"/>
          </a:xfrm>
          <a:custGeom>
            <a:avLst/>
            <a:gdLst/>
            <a:ahLst/>
            <a:cxnLst/>
            <a:rect l="l" t="t" r="r" b="b"/>
            <a:pathLst>
              <a:path w="1707138" h="500210">
                <a:moveTo>
                  <a:pt x="0" y="0"/>
                </a:moveTo>
                <a:lnTo>
                  <a:pt x="1707138" y="0"/>
                </a:lnTo>
                <a:lnTo>
                  <a:pt x="1707138" y="500210"/>
                </a:lnTo>
                <a:lnTo>
                  <a:pt x="0" y="500210"/>
                </a:lnTo>
                <a:lnTo>
                  <a:pt x="0" y="0"/>
                </a:lnTo>
                <a:close/>
              </a:path>
            </a:pathLst>
          </a:custGeom>
          <a:blipFill>
            <a:blip r:embed="rId6"/>
            <a:stretch>
              <a:fillRect/>
            </a:stretch>
          </a:blipFill>
        </p:spPr>
        <p:txBody>
          <a:bodyPr/>
          <a:lstStyle/>
          <a:p>
            <a:endParaRPr lang="en-US"/>
          </a:p>
        </p:txBody>
      </p:sp>
      <p:sp>
        <p:nvSpPr>
          <p:cNvPr id="5" name="TextBox 5">
            <a:extLst>
              <a:ext uri="{FF2B5EF4-FFF2-40B4-BE49-F238E27FC236}">
                <a16:creationId xmlns:a16="http://schemas.microsoft.com/office/drawing/2014/main" id="{72BA795D-C03E-CDCB-43C0-BE615878569E}"/>
              </a:ext>
            </a:extLst>
          </p:cNvPr>
          <p:cNvSpPr txBox="1"/>
          <p:nvPr/>
        </p:nvSpPr>
        <p:spPr>
          <a:xfrm>
            <a:off x="-389000" y="254258"/>
            <a:ext cx="10695612" cy="1249781"/>
          </a:xfrm>
          <a:prstGeom prst="rect">
            <a:avLst/>
          </a:prstGeom>
        </p:spPr>
        <p:txBody>
          <a:bodyPr lIns="50800" tIns="50800" rIns="50800" bIns="50800" rtlCol="0" anchor="ctr"/>
          <a:lstStyle/>
          <a:p>
            <a:pPr algn="ctr">
              <a:lnSpc>
                <a:spcPts val="1819"/>
              </a:lnSpc>
            </a:pPr>
            <a:endParaRPr/>
          </a:p>
        </p:txBody>
      </p:sp>
      <p:sp>
        <p:nvSpPr>
          <p:cNvPr id="8" name="Freeform 8">
            <a:extLst>
              <a:ext uri="{FF2B5EF4-FFF2-40B4-BE49-F238E27FC236}">
                <a16:creationId xmlns:a16="http://schemas.microsoft.com/office/drawing/2014/main" id="{98323A01-42A1-03EC-A457-A61508936897}"/>
              </a:ext>
            </a:extLst>
          </p:cNvPr>
          <p:cNvSpPr/>
          <p:nvPr/>
        </p:nvSpPr>
        <p:spPr>
          <a:xfrm>
            <a:off x="140100" y="6106963"/>
            <a:ext cx="1490488" cy="689629"/>
          </a:xfrm>
          <a:custGeom>
            <a:avLst/>
            <a:gdLst/>
            <a:ahLst/>
            <a:cxnLst/>
            <a:rect l="l" t="t" r="r" b="b"/>
            <a:pathLst>
              <a:path w="1490488" h="689629">
                <a:moveTo>
                  <a:pt x="0" y="0"/>
                </a:moveTo>
                <a:lnTo>
                  <a:pt x="1490488" y="0"/>
                </a:lnTo>
                <a:lnTo>
                  <a:pt x="1490488" y="689629"/>
                </a:lnTo>
                <a:lnTo>
                  <a:pt x="0" y="689629"/>
                </a:lnTo>
                <a:lnTo>
                  <a:pt x="0" y="0"/>
                </a:lnTo>
                <a:close/>
              </a:path>
            </a:pathLst>
          </a:custGeom>
          <a:blipFill>
            <a:blip r:embed="rId7"/>
            <a:stretch>
              <a:fillRect l="-1674" t="-45315" r="-2210" b="-55634"/>
            </a:stretch>
          </a:blipFill>
        </p:spPr>
        <p:txBody>
          <a:bodyPr/>
          <a:lstStyle/>
          <a:p>
            <a:endParaRPr lang="en-US"/>
          </a:p>
        </p:txBody>
      </p:sp>
    </p:spTree>
    <p:extLst>
      <p:ext uri="{BB962C8B-B14F-4D97-AF65-F5344CB8AC3E}">
        <p14:creationId xmlns:p14="http://schemas.microsoft.com/office/powerpoint/2010/main" val="4199325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76915-C8C6-FAE8-4091-2D0D970C404D}"/>
            </a:ext>
          </a:extLst>
        </p:cNvPr>
        <p:cNvGrpSpPr/>
        <p:nvPr/>
      </p:nvGrpSpPr>
      <p:grpSpPr>
        <a:xfrm>
          <a:off x="0" y="0"/>
          <a:ext cx="0" cy="0"/>
          <a:chOff x="0" y="0"/>
          <a:chExt cx="0" cy="0"/>
        </a:xfrm>
      </p:grpSpPr>
      <p:sp>
        <p:nvSpPr>
          <p:cNvPr id="6" name="TextBox 6">
            <a:extLst>
              <a:ext uri="{FF2B5EF4-FFF2-40B4-BE49-F238E27FC236}">
                <a16:creationId xmlns:a16="http://schemas.microsoft.com/office/drawing/2014/main" id="{35CC2411-FBEA-0419-390E-11ED0F6A5C41}"/>
              </a:ext>
            </a:extLst>
          </p:cNvPr>
          <p:cNvSpPr txBox="1"/>
          <p:nvPr/>
        </p:nvSpPr>
        <p:spPr>
          <a:xfrm>
            <a:off x="5894962" y="479493"/>
            <a:ext cx="5458838" cy="1325563"/>
          </a:xfrm>
          <a:prstGeom prst="rect">
            <a:avLst/>
          </a:prstGeom>
        </p:spPr>
        <p:txBody>
          <a:bodyPr vert="horz" lIns="91440" tIns="45720" rIns="91440" bIns="45720" rtlCol="0" anchor="ctr">
            <a:normAutofit/>
          </a:bodyPr>
          <a:lstStyle/>
          <a:p>
            <a:pPr algn="ctr">
              <a:lnSpc>
                <a:spcPct val="90000"/>
              </a:lnSpc>
              <a:spcBef>
                <a:spcPct val="0"/>
              </a:spcBef>
              <a:spcAft>
                <a:spcPts val="600"/>
              </a:spcAft>
            </a:pPr>
            <a:endParaRPr lang="en-US" sz="4400" kern="1200" dirty="0">
              <a:solidFill>
                <a:schemeClr val="tx1"/>
              </a:solidFill>
              <a:latin typeface="+mj-lt"/>
              <a:ea typeface="+mj-ea"/>
              <a:cs typeface="+mj-cs"/>
            </a:endParaRPr>
          </a:p>
        </p:txBody>
      </p:sp>
      <p:sp>
        <p:nvSpPr>
          <p:cNvPr id="9" name="Title 1">
            <a:extLst>
              <a:ext uri="{FF2B5EF4-FFF2-40B4-BE49-F238E27FC236}">
                <a16:creationId xmlns:a16="http://schemas.microsoft.com/office/drawing/2014/main" id="{C37A51E4-CA2F-65AB-57F2-0784A075E8F5}"/>
              </a:ext>
            </a:extLst>
          </p:cNvPr>
          <p:cNvSpPr txBox="1">
            <a:spLocks/>
          </p:cNvSpPr>
          <p:nvPr/>
        </p:nvSpPr>
        <p:spPr>
          <a:xfrm>
            <a:off x="5894962" y="1984443"/>
            <a:ext cx="5458838" cy="4192520"/>
          </a:xfrm>
          <a:prstGeom prst="rect">
            <a:avLst/>
          </a:prstGeom>
        </p:spPr>
        <p:txBody>
          <a:bodyPr vert="horz" lIns="91440" tIns="45720" rIns="91440" bIns="45720" rtlCol="0">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spcAft>
                <a:spcPts val="600"/>
              </a:spcAft>
            </a:pPr>
            <a:br>
              <a:rPr lang="en-US" sz="3700" dirty="0">
                <a:latin typeface="+mn-lt"/>
                <a:ea typeface="+mn-ea"/>
                <a:cs typeface="+mn-cs"/>
              </a:rPr>
            </a:br>
            <a:endParaRPr lang="en-US" sz="3700" dirty="0">
              <a:latin typeface="+mn-lt"/>
              <a:ea typeface="+mn-ea"/>
              <a:cs typeface="+mn-cs"/>
            </a:endParaRPr>
          </a:p>
        </p:txBody>
      </p:sp>
      <p:sp>
        <p:nvSpPr>
          <p:cNvPr id="2" name="Freeform 2">
            <a:extLst>
              <a:ext uri="{FF2B5EF4-FFF2-40B4-BE49-F238E27FC236}">
                <a16:creationId xmlns:a16="http://schemas.microsoft.com/office/drawing/2014/main" id="{25682B9B-3B5D-529A-A79A-943FBA6147D0}"/>
              </a:ext>
            </a:extLst>
          </p:cNvPr>
          <p:cNvSpPr/>
          <p:nvPr/>
        </p:nvSpPr>
        <p:spPr>
          <a:xfrm>
            <a:off x="10306612" y="6261868"/>
            <a:ext cx="1707138" cy="500210"/>
          </a:xfrm>
          <a:custGeom>
            <a:avLst/>
            <a:gdLst/>
            <a:ahLst/>
            <a:cxnLst/>
            <a:rect l="l" t="t" r="r" b="b"/>
            <a:pathLst>
              <a:path w="1707138" h="500210">
                <a:moveTo>
                  <a:pt x="0" y="0"/>
                </a:moveTo>
                <a:lnTo>
                  <a:pt x="1707138" y="0"/>
                </a:lnTo>
                <a:lnTo>
                  <a:pt x="1707138" y="500210"/>
                </a:lnTo>
                <a:lnTo>
                  <a:pt x="0" y="500210"/>
                </a:lnTo>
                <a:lnTo>
                  <a:pt x="0" y="0"/>
                </a:lnTo>
                <a:close/>
              </a:path>
            </a:pathLst>
          </a:custGeom>
          <a:blipFill>
            <a:blip r:embed="rId3"/>
            <a:stretch>
              <a:fillRect/>
            </a:stretch>
          </a:blipFill>
        </p:spPr>
        <p:txBody>
          <a:bodyPr/>
          <a:lstStyle/>
          <a:p>
            <a:endParaRPr lang="en-US"/>
          </a:p>
        </p:txBody>
      </p:sp>
      <p:sp>
        <p:nvSpPr>
          <p:cNvPr id="5" name="TextBox 5">
            <a:extLst>
              <a:ext uri="{FF2B5EF4-FFF2-40B4-BE49-F238E27FC236}">
                <a16:creationId xmlns:a16="http://schemas.microsoft.com/office/drawing/2014/main" id="{5DD555FD-213F-26C3-7604-89AB5A663258}"/>
              </a:ext>
            </a:extLst>
          </p:cNvPr>
          <p:cNvSpPr txBox="1"/>
          <p:nvPr/>
        </p:nvSpPr>
        <p:spPr>
          <a:xfrm>
            <a:off x="-389000" y="254258"/>
            <a:ext cx="10695612" cy="1249781"/>
          </a:xfrm>
          <a:prstGeom prst="rect">
            <a:avLst/>
          </a:prstGeom>
        </p:spPr>
        <p:txBody>
          <a:bodyPr lIns="50800" tIns="50800" rIns="50800" bIns="50800" rtlCol="0" anchor="ctr"/>
          <a:lstStyle/>
          <a:p>
            <a:pPr algn="ctr">
              <a:lnSpc>
                <a:spcPts val="1819"/>
              </a:lnSpc>
            </a:pPr>
            <a:endParaRPr/>
          </a:p>
        </p:txBody>
      </p:sp>
      <p:sp>
        <p:nvSpPr>
          <p:cNvPr id="8" name="Freeform 8">
            <a:extLst>
              <a:ext uri="{FF2B5EF4-FFF2-40B4-BE49-F238E27FC236}">
                <a16:creationId xmlns:a16="http://schemas.microsoft.com/office/drawing/2014/main" id="{0435AD51-58D0-4C85-A798-031876B34394}"/>
              </a:ext>
            </a:extLst>
          </p:cNvPr>
          <p:cNvSpPr/>
          <p:nvPr/>
        </p:nvSpPr>
        <p:spPr>
          <a:xfrm>
            <a:off x="140100" y="6106963"/>
            <a:ext cx="1490488" cy="689629"/>
          </a:xfrm>
          <a:custGeom>
            <a:avLst/>
            <a:gdLst/>
            <a:ahLst/>
            <a:cxnLst/>
            <a:rect l="l" t="t" r="r" b="b"/>
            <a:pathLst>
              <a:path w="1490488" h="689629">
                <a:moveTo>
                  <a:pt x="0" y="0"/>
                </a:moveTo>
                <a:lnTo>
                  <a:pt x="1490488" y="0"/>
                </a:lnTo>
                <a:lnTo>
                  <a:pt x="1490488" y="689629"/>
                </a:lnTo>
                <a:lnTo>
                  <a:pt x="0" y="689629"/>
                </a:lnTo>
                <a:lnTo>
                  <a:pt x="0" y="0"/>
                </a:lnTo>
                <a:close/>
              </a:path>
            </a:pathLst>
          </a:custGeom>
          <a:blipFill>
            <a:blip r:embed="rId4"/>
            <a:stretch>
              <a:fillRect l="-1674" t="-45315" r="-2210" b="-55634"/>
            </a:stretch>
          </a:blipFill>
        </p:spPr>
        <p:txBody>
          <a:bodyPr/>
          <a:lstStyle/>
          <a:p>
            <a:endParaRPr lang="en-US"/>
          </a:p>
        </p:txBody>
      </p:sp>
      <p:pic>
        <p:nvPicPr>
          <p:cNvPr id="10" name="Google Shape;402;g12cdc636e4e_0_186" descr="Google Shape;402;g12cdc636e4e_0_186">
            <a:extLst>
              <a:ext uri="{FF2B5EF4-FFF2-40B4-BE49-F238E27FC236}">
                <a16:creationId xmlns:a16="http://schemas.microsoft.com/office/drawing/2014/main" id="{D6212757-5398-6F1C-AA0E-76837EEACA2A}"/>
              </a:ext>
            </a:extLst>
          </p:cNvPr>
          <p:cNvPicPr>
            <a:picLocks noChangeAspect="1"/>
          </p:cNvPicPr>
          <p:nvPr/>
        </p:nvPicPr>
        <p:blipFill>
          <a:blip r:embed="rId5"/>
          <a:stretch>
            <a:fillRect/>
          </a:stretch>
        </p:blipFill>
        <p:spPr>
          <a:xfrm>
            <a:off x="545721" y="772097"/>
            <a:ext cx="4414520" cy="4257906"/>
          </a:xfrm>
          <a:prstGeom prst="rect">
            <a:avLst/>
          </a:prstGeom>
          <a:ln w="12700">
            <a:solidFill>
              <a:srgbClr val="000000"/>
            </a:solidFill>
          </a:ln>
        </p:spPr>
      </p:pic>
      <p:pic>
        <p:nvPicPr>
          <p:cNvPr id="12" name="Google Shape;482;g12cdc636e4e_0_295" descr="Google Shape;482;g12cdc636e4e_0_295">
            <a:extLst>
              <a:ext uri="{FF2B5EF4-FFF2-40B4-BE49-F238E27FC236}">
                <a16:creationId xmlns:a16="http://schemas.microsoft.com/office/drawing/2014/main" id="{35720E09-069C-76AB-1180-1A910696553E}"/>
              </a:ext>
            </a:extLst>
          </p:cNvPr>
          <p:cNvPicPr>
            <a:picLocks noChangeAspect="1"/>
          </p:cNvPicPr>
          <p:nvPr/>
        </p:nvPicPr>
        <p:blipFill>
          <a:blip r:embed="rId6"/>
          <a:srcRect t="3537" b="4583"/>
          <a:stretch>
            <a:fillRect/>
          </a:stretch>
        </p:blipFill>
        <p:spPr>
          <a:xfrm>
            <a:off x="5894962" y="183922"/>
            <a:ext cx="5458838" cy="5993041"/>
          </a:xfrm>
          <a:prstGeom prst="rect">
            <a:avLst/>
          </a:prstGeom>
          <a:ln w="12700">
            <a:miter lim="400000"/>
          </a:ln>
        </p:spPr>
      </p:pic>
    </p:spTree>
    <p:extLst>
      <p:ext uri="{BB962C8B-B14F-4D97-AF65-F5344CB8AC3E}">
        <p14:creationId xmlns:p14="http://schemas.microsoft.com/office/powerpoint/2010/main" val="23968199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B06D913-454B-ADDA-1070-B913324EEA72}"/>
            </a:ext>
          </a:extLst>
        </p:cNvPr>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352BEC0E-22F8-46D0-9632-375DB541B0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6">
            <a:extLst>
              <a:ext uri="{FF2B5EF4-FFF2-40B4-BE49-F238E27FC236}">
                <a16:creationId xmlns:a16="http://schemas.microsoft.com/office/drawing/2014/main" id="{62EB4267-A080-4480-F9BE-3B07D8BCB359}"/>
              </a:ext>
            </a:extLst>
          </p:cNvPr>
          <p:cNvSpPr txBox="1"/>
          <p:nvPr/>
        </p:nvSpPr>
        <p:spPr>
          <a:xfrm>
            <a:off x="640080" y="329184"/>
            <a:ext cx="6894576" cy="178308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5400" b="1">
                <a:latin typeface="+mj-lt"/>
                <a:ea typeface="+mj-ea"/>
                <a:cs typeface="+mj-cs"/>
                <a:sym typeface="Gotham Bold"/>
              </a:rPr>
              <a:t>Connection is Intentionally Built</a:t>
            </a:r>
            <a:endParaRPr lang="en-US" sz="5400">
              <a:latin typeface="+mj-lt"/>
              <a:ea typeface="+mj-ea"/>
              <a:cs typeface="+mj-cs"/>
            </a:endParaRPr>
          </a:p>
        </p:txBody>
      </p:sp>
      <p:sp>
        <p:nvSpPr>
          <p:cNvPr id="19"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11D29E07-9156-F954-6FF5-04086AE46134}"/>
              </a:ext>
            </a:extLst>
          </p:cNvPr>
          <p:cNvSpPr txBox="1">
            <a:spLocks/>
          </p:cNvSpPr>
          <p:nvPr/>
        </p:nvSpPr>
        <p:spPr>
          <a:xfrm>
            <a:off x="640080" y="2706624"/>
            <a:ext cx="6894576" cy="3483864"/>
          </a:xfrm>
          <a:prstGeom prst="rect">
            <a:avLst/>
          </a:prstGeom>
        </p:spPr>
        <p:txBody>
          <a:bodyPr vert="horz" lIns="91440" tIns="45720" rIns="91440" bIns="45720" rtlCol="0">
            <a:normAutofit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lnSpc>
                <a:spcPct val="90000"/>
              </a:lnSpc>
              <a:spcAft>
                <a:spcPts val="600"/>
              </a:spcAft>
            </a:pPr>
            <a:r>
              <a:rPr lang="en-US" sz="3600" b="1" dirty="0">
                <a:latin typeface="+mn-lt"/>
                <a:ea typeface="+mn-ea"/>
                <a:cs typeface="+mn-cs"/>
              </a:rPr>
              <a:t>JOB EXAMPLES</a:t>
            </a:r>
            <a:br>
              <a:rPr lang="en-US" sz="3600" dirty="0">
                <a:latin typeface="+mn-lt"/>
                <a:ea typeface="+mn-ea"/>
                <a:cs typeface="+mn-cs"/>
              </a:rPr>
            </a:br>
            <a:r>
              <a:rPr lang="en-US" sz="3600" dirty="0">
                <a:latin typeface="+mn-lt"/>
                <a:ea typeface="+mn-ea"/>
                <a:cs typeface="+mn-cs"/>
              </a:rPr>
              <a:t>• Kindness Recorder</a:t>
            </a:r>
            <a:br>
              <a:rPr lang="en-US" sz="3600" dirty="0">
                <a:latin typeface="+mn-lt"/>
                <a:ea typeface="+mn-ea"/>
                <a:cs typeface="+mn-cs"/>
              </a:rPr>
            </a:br>
            <a:r>
              <a:rPr lang="en-US" sz="3600" dirty="0">
                <a:latin typeface="+mn-lt"/>
                <a:ea typeface="+mn-ea"/>
                <a:cs typeface="+mn-cs"/>
              </a:rPr>
              <a:t>• S.T.A.R. Person</a:t>
            </a:r>
            <a:br>
              <a:rPr lang="en-US" sz="3600" dirty="0">
                <a:latin typeface="+mn-lt"/>
                <a:ea typeface="+mn-ea"/>
                <a:cs typeface="+mn-cs"/>
              </a:rPr>
            </a:br>
            <a:r>
              <a:rPr lang="en-US" sz="3600" dirty="0">
                <a:latin typeface="+mn-lt"/>
                <a:ea typeface="+mn-ea"/>
                <a:cs typeface="+mn-cs"/>
              </a:rPr>
              <a:t>• We Care Friend</a:t>
            </a:r>
            <a:br>
              <a:rPr lang="en-US" sz="3600" dirty="0">
                <a:latin typeface="+mn-lt"/>
                <a:ea typeface="+mn-ea"/>
                <a:cs typeface="+mn-cs"/>
              </a:rPr>
            </a:br>
            <a:r>
              <a:rPr lang="en-US" sz="3600" dirty="0">
                <a:latin typeface="+mn-lt"/>
                <a:ea typeface="+mn-ea"/>
                <a:cs typeface="+mn-cs"/>
              </a:rPr>
              <a:t>• Wish Well Leader</a:t>
            </a:r>
            <a:br>
              <a:rPr lang="en-US" sz="3600" dirty="0">
                <a:latin typeface="+mn-lt"/>
                <a:ea typeface="+mn-ea"/>
                <a:cs typeface="+mn-cs"/>
              </a:rPr>
            </a:br>
            <a:r>
              <a:rPr lang="en-US" sz="3600" dirty="0">
                <a:latin typeface="+mn-lt"/>
                <a:ea typeface="+mn-ea"/>
                <a:cs typeface="+mn-cs"/>
              </a:rPr>
              <a:t>• Encourager</a:t>
            </a:r>
            <a:br>
              <a:rPr lang="en-US" sz="3600" dirty="0">
                <a:latin typeface="+mn-lt"/>
                <a:ea typeface="+mn-ea"/>
                <a:cs typeface="+mn-cs"/>
              </a:rPr>
            </a:br>
            <a:r>
              <a:rPr lang="en-US" sz="3600" dirty="0">
                <a:latin typeface="+mn-lt"/>
                <a:ea typeface="+mn-ea"/>
                <a:cs typeface="+mn-cs"/>
              </a:rPr>
              <a:t>• Welcome Back Helper</a:t>
            </a:r>
            <a:br>
              <a:rPr lang="en-US" sz="2200" dirty="0">
                <a:latin typeface="+mn-lt"/>
                <a:ea typeface="+mn-ea"/>
                <a:cs typeface="+mn-cs"/>
              </a:rPr>
            </a:br>
            <a:endParaRPr lang="en-US" sz="2200" dirty="0">
              <a:latin typeface="+mn-lt"/>
              <a:ea typeface="+mn-ea"/>
              <a:cs typeface="+mn-cs"/>
            </a:endParaRPr>
          </a:p>
        </p:txBody>
      </p:sp>
      <p:pic>
        <p:nvPicPr>
          <p:cNvPr id="12" name="Picture 11" descr="Conscious Discipline Building Resilient Classrooms Book &amp; Wish Well Board  Bundle: Dr. Becky Bailey: Amazon.com: Books">
            <a:extLst>
              <a:ext uri="{FF2B5EF4-FFF2-40B4-BE49-F238E27FC236}">
                <a16:creationId xmlns:a16="http://schemas.microsoft.com/office/drawing/2014/main" id="{D06C5914-00F8-1354-86ED-86AF25B3F649}"/>
              </a:ext>
            </a:extLst>
          </p:cNvPr>
          <p:cNvPicPr>
            <a:picLocks noChangeAspect="1"/>
          </p:cNvPicPr>
          <p:nvPr/>
        </p:nvPicPr>
        <p:blipFill>
          <a:blip r:embed="rId3"/>
          <a:stretch>
            <a:fillRect/>
          </a:stretch>
        </p:blipFill>
        <p:spPr>
          <a:xfrm>
            <a:off x="8434648" y="329183"/>
            <a:ext cx="2872599" cy="3429969"/>
          </a:xfrm>
          <a:prstGeom prst="rect">
            <a:avLst/>
          </a:prstGeom>
        </p:spPr>
      </p:pic>
      <p:pic>
        <p:nvPicPr>
          <p:cNvPr id="4" name="Picture 3" descr="Women Hand Writing Which Will You Choose? With Black Marker On Visual Screen. Isolated On White. Business, Technology, Internet Concept. Stock Photo, Picture and Royalty Free Image. Image 63179823.">
            <a:extLst>
              <a:ext uri="{FF2B5EF4-FFF2-40B4-BE49-F238E27FC236}">
                <a16:creationId xmlns:a16="http://schemas.microsoft.com/office/drawing/2014/main" id="{F7D8D90C-DE0A-A7D0-24B0-515C993FE00C}"/>
              </a:ext>
            </a:extLst>
          </p:cNvPr>
          <p:cNvPicPr>
            <a:picLocks noChangeAspect="1"/>
          </p:cNvPicPr>
          <p:nvPr/>
        </p:nvPicPr>
        <p:blipFill>
          <a:blip r:embed="rId4"/>
          <a:stretch>
            <a:fillRect/>
          </a:stretch>
        </p:blipFill>
        <p:spPr>
          <a:xfrm>
            <a:off x="8410956" y="4079193"/>
            <a:ext cx="2901696" cy="2176272"/>
          </a:xfrm>
          <a:prstGeom prst="rect">
            <a:avLst/>
          </a:prstGeom>
        </p:spPr>
      </p:pic>
      <p:sp>
        <p:nvSpPr>
          <p:cNvPr id="2" name="Freeform 2">
            <a:extLst>
              <a:ext uri="{FF2B5EF4-FFF2-40B4-BE49-F238E27FC236}">
                <a16:creationId xmlns:a16="http://schemas.microsoft.com/office/drawing/2014/main" id="{66D539B3-835B-681A-FC8C-0E507A4C543A}"/>
              </a:ext>
            </a:extLst>
          </p:cNvPr>
          <p:cNvSpPr/>
          <p:nvPr/>
        </p:nvSpPr>
        <p:spPr>
          <a:xfrm>
            <a:off x="10306612" y="6261868"/>
            <a:ext cx="1707138" cy="500210"/>
          </a:xfrm>
          <a:custGeom>
            <a:avLst/>
            <a:gdLst/>
            <a:ahLst/>
            <a:cxnLst/>
            <a:rect l="l" t="t" r="r" b="b"/>
            <a:pathLst>
              <a:path w="1707138" h="500210">
                <a:moveTo>
                  <a:pt x="0" y="0"/>
                </a:moveTo>
                <a:lnTo>
                  <a:pt x="1707138" y="0"/>
                </a:lnTo>
                <a:lnTo>
                  <a:pt x="1707138" y="500210"/>
                </a:lnTo>
                <a:lnTo>
                  <a:pt x="0" y="500210"/>
                </a:lnTo>
                <a:lnTo>
                  <a:pt x="0" y="0"/>
                </a:lnTo>
                <a:close/>
              </a:path>
            </a:pathLst>
          </a:custGeom>
          <a:blipFill>
            <a:blip r:embed="rId5"/>
            <a:stretch>
              <a:fillRect/>
            </a:stretch>
          </a:blipFill>
        </p:spPr>
        <p:txBody>
          <a:bodyPr/>
          <a:lstStyle/>
          <a:p>
            <a:endParaRPr lang="en-US"/>
          </a:p>
        </p:txBody>
      </p:sp>
      <p:sp>
        <p:nvSpPr>
          <p:cNvPr id="5" name="TextBox 5">
            <a:extLst>
              <a:ext uri="{FF2B5EF4-FFF2-40B4-BE49-F238E27FC236}">
                <a16:creationId xmlns:a16="http://schemas.microsoft.com/office/drawing/2014/main" id="{765CC3EF-E6A3-1686-0197-35EE863706F5}"/>
              </a:ext>
            </a:extLst>
          </p:cNvPr>
          <p:cNvSpPr txBox="1"/>
          <p:nvPr/>
        </p:nvSpPr>
        <p:spPr>
          <a:xfrm>
            <a:off x="-389000" y="254258"/>
            <a:ext cx="10695612" cy="1249781"/>
          </a:xfrm>
          <a:prstGeom prst="rect">
            <a:avLst/>
          </a:prstGeom>
        </p:spPr>
        <p:txBody>
          <a:bodyPr lIns="50800" tIns="50800" rIns="50800" bIns="50800" rtlCol="0" anchor="ctr"/>
          <a:lstStyle/>
          <a:p>
            <a:pPr algn="ctr">
              <a:lnSpc>
                <a:spcPts val="1819"/>
              </a:lnSpc>
            </a:pPr>
            <a:endParaRPr/>
          </a:p>
        </p:txBody>
      </p:sp>
      <p:sp>
        <p:nvSpPr>
          <p:cNvPr id="8" name="Freeform 8">
            <a:extLst>
              <a:ext uri="{FF2B5EF4-FFF2-40B4-BE49-F238E27FC236}">
                <a16:creationId xmlns:a16="http://schemas.microsoft.com/office/drawing/2014/main" id="{3BCFEFF3-D170-0C14-E812-0AAFE0C225A3}"/>
              </a:ext>
            </a:extLst>
          </p:cNvPr>
          <p:cNvSpPr/>
          <p:nvPr/>
        </p:nvSpPr>
        <p:spPr>
          <a:xfrm>
            <a:off x="140100" y="6106963"/>
            <a:ext cx="1490488" cy="689629"/>
          </a:xfrm>
          <a:custGeom>
            <a:avLst/>
            <a:gdLst/>
            <a:ahLst/>
            <a:cxnLst/>
            <a:rect l="l" t="t" r="r" b="b"/>
            <a:pathLst>
              <a:path w="1490488" h="689629">
                <a:moveTo>
                  <a:pt x="0" y="0"/>
                </a:moveTo>
                <a:lnTo>
                  <a:pt x="1490488" y="0"/>
                </a:lnTo>
                <a:lnTo>
                  <a:pt x="1490488" y="689629"/>
                </a:lnTo>
                <a:lnTo>
                  <a:pt x="0" y="689629"/>
                </a:lnTo>
                <a:lnTo>
                  <a:pt x="0" y="0"/>
                </a:lnTo>
                <a:close/>
              </a:path>
            </a:pathLst>
          </a:custGeom>
          <a:blipFill>
            <a:blip r:embed="rId6"/>
            <a:stretch>
              <a:fillRect l="-1674" t="-45315" r="-2210" b="-55634"/>
            </a:stretch>
          </a:blipFill>
        </p:spPr>
        <p:txBody>
          <a:bodyPr/>
          <a:lstStyle/>
          <a:p>
            <a:endParaRPr lang="en-US"/>
          </a:p>
        </p:txBody>
      </p:sp>
    </p:spTree>
    <p:extLst>
      <p:ext uri="{BB962C8B-B14F-4D97-AF65-F5344CB8AC3E}">
        <p14:creationId xmlns:p14="http://schemas.microsoft.com/office/powerpoint/2010/main" val="24153984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02E4DC5-2657-F8FA-B562-5ECEC412207D}"/>
            </a:ext>
          </a:extLst>
        </p:cNvPr>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6">
            <a:extLst>
              <a:ext uri="{FF2B5EF4-FFF2-40B4-BE49-F238E27FC236}">
                <a16:creationId xmlns:a16="http://schemas.microsoft.com/office/drawing/2014/main" id="{282C4A64-C3A1-9A09-83B0-1BEA7AA95782}"/>
              </a:ext>
            </a:extLst>
          </p:cNvPr>
          <p:cNvSpPr txBox="1"/>
          <p:nvPr/>
        </p:nvSpPr>
        <p:spPr>
          <a:xfrm>
            <a:off x="638882" y="639193"/>
            <a:ext cx="3571810" cy="3573516"/>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6600" b="1" kern="1200">
                <a:solidFill>
                  <a:schemeClr val="tx1"/>
                </a:solidFill>
                <a:latin typeface="+mj-lt"/>
                <a:ea typeface="+mj-ea"/>
                <a:cs typeface="+mj-cs"/>
                <a:sym typeface="Gotham Bold"/>
              </a:rPr>
              <a:t>Create a Culture of “We”</a:t>
            </a:r>
            <a:endParaRPr lang="en-US" sz="6600" kern="1200">
              <a:solidFill>
                <a:schemeClr val="tx1"/>
              </a:solidFill>
              <a:latin typeface="+mj-lt"/>
              <a:ea typeface="+mj-ea"/>
              <a:cs typeface="+mj-cs"/>
            </a:endParaRPr>
          </a:p>
        </p:txBody>
      </p:sp>
      <p:sp>
        <p:nvSpPr>
          <p:cNvPr id="16"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sX0" fmla="*/ 0 w 3255095"/>
              <a:gd name="csY0" fmla="*/ 0 h 18288"/>
              <a:gd name="csX1" fmla="*/ 618468 w 3255095"/>
              <a:gd name="csY1" fmla="*/ 0 h 18288"/>
              <a:gd name="csX2" fmla="*/ 1269487 w 3255095"/>
              <a:gd name="csY2" fmla="*/ 0 h 18288"/>
              <a:gd name="csX3" fmla="*/ 1953057 w 3255095"/>
              <a:gd name="csY3" fmla="*/ 0 h 18288"/>
              <a:gd name="csX4" fmla="*/ 2636627 w 3255095"/>
              <a:gd name="csY4" fmla="*/ 0 h 18288"/>
              <a:gd name="csX5" fmla="*/ 3255095 w 3255095"/>
              <a:gd name="csY5" fmla="*/ 0 h 18288"/>
              <a:gd name="csX6" fmla="*/ 3255095 w 3255095"/>
              <a:gd name="csY6" fmla="*/ 18288 h 18288"/>
              <a:gd name="csX7" fmla="*/ 2538974 w 3255095"/>
              <a:gd name="csY7" fmla="*/ 18288 h 18288"/>
              <a:gd name="csX8" fmla="*/ 1822853 w 3255095"/>
              <a:gd name="csY8" fmla="*/ 18288 h 18288"/>
              <a:gd name="csX9" fmla="*/ 1171834 w 3255095"/>
              <a:gd name="csY9" fmla="*/ 18288 h 18288"/>
              <a:gd name="csX10" fmla="*/ 0 w 3255095"/>
              <a:gd name="csY10" fmla="*/ 18288 h 18288"/>
              <a:gd name="csX11" fmla="*/ 0 w 3255095"/>
              <a:gd name="csY11"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Freeform 2">
            <a:extLst>
              <a:ext uri="{FF2B5EF4-FFF2-40B4-BE49-F238E27FC236}">
                <a16:creationId xmlns:a16="http://schemas.microsoft.com/office/drawing/2014/main" id="{23AB0E00-295F-AA57-1EDB-1D259CF31464}"/>
              </a:ext>
            </a:extLst>
          </p:cNvPr>
          <p:cNvSpPr/>
          <p:nvPr/>
        </p:nvSpPr>
        <p:spPr>
          <a:xfrm>
            <a:off x="10192467" y="6143075"/>
            <a:ext cx="1707138" cy="500210"/>
          </a:xfrm>
          <a:custGeom>
            <a:avLst/>
            <a:gdLst/>
            <a:ahLst/>
            <a:cxnLst/>
            <a:rect l="l" t="t" r="r" b="b"/>
            <a:pathLst>
              <a:path w="1707138" h="500210">
                <a:moveTo>
                  <a:pt x="0" y="0"/>
                </a:moveTo>
                <a:lnTo>
                  <a:pt x="1707138" y="0"/>
                </a:lnTo>
                <a:lnTo>
                  <a:pt x="1707138" y="500210"/>
                </a:lnTo>
                <a:lnTo>
                  <a:pt x="0" y="500210"/>
                </a:lnTo>
                <a:lnTo>
                  <a:pt x="0" y="0"/>
                </a:lnTo>
                <a:close/>
              </a:path>
            </a:pathLst>
          </a:custGeom>
          <a:blipFill>
            <a:blip r:embed="rId3"/>
            <a:stretch>
              <a:fillRect/>
            </a:stretch>
          </a:blipFill>
        </p:spPr>
        <p:txBody>
          <a:bodyPr/>
          <a:lstStyle/>
          <a:p>
            <a:endParaRPr lang="en-US"/>
          </a:p>
        </p:txBody>
      </p:sp>
      <p:sp>
        <p:nvSpPr>
          <p:cNvPr id="5" name="TextBox 5">
            <a:extLst>
              <a:ext uri="{FF2B5EF4-FFF2-40B4-BE49-F238E27FC236}">
                <a16:creationId xmlns:a16="http://schemas.microsoft.com/office/drawing/2014/main" id="{384631C7-3770-C31C-958D-57FE425D6D31}"/>
              </a:ext>
            </a:extLst>
          </p:cNvPr>
          <p:cNvSpPr txBox="1"/>
          <p:nvPr/>
        </p:nvSpPr>
        <p:spPr>
          <a:xfrm>
            <a:off x="-389000" y="254258"/>
            <a:ext cx="10695612" cy="1249781"/>
          </a:xfrm>
          <a:prstGeom prst="rect">
            <a:avLst/>
          </a:prstGeom>
        </p:spPr>
        <p:txBody>
          <a:bodyPr lIns="50800" tIns="50800" rIns="50800" bIns="50800" rtlCol="0" anchor="ctr"/>
          <a:lstStyle/>
          <a:p>
            <a:pPr algn="ctr">
              <a:lnSpc>
                <a:spcPts val="1819"/>
              </a:lnSpc>
            </a:pPr>
            <a:endParaRPr/>
          </a:p>
        </p:txBody>
      </p:sp>
      <p:sp>
        <p:nvSpPr>
          <p:cNvPr id="8" name="Freeform 8">
            <a:extLst>
              <a:ext uri="{FF2B5EF4-FFF2-40B4-BE49-F238E27FC236}">
                <a16:creationId xmlns:a16="http://schemas.microsoft.com/office/drawing/2014/main" id="{8D3CA8BD-8135-D6D0-FFA1-6B8F7BF8FE3D}"/>
              </a:ext>
            </a:extLst>
          </p:cNvPr>
          <p:cNvSpPr/>
          <p:nvPr/>
        </p:nvSpPr>
        <p:spPr>
          <a:xfrm>
            <a:off x="207335" y="5953656"/>
            <a:ext cx="1490488" cy="689629"/>
          </a:xfrm>
          <a:custGeom>
            <a:avLst/>
            <a:gdLst/>
            <a:ahLst/>
            <a:cxnLst/>
            <a:rect l="l" t="t" r="r" b="b"/>
            <a:pathLst>
              <a:path w="1490488" h="689629">
                <a:moveTo>
                  <a:pt x="0" y="0"/>
                </a:moveTo>
                <a:lnTo>
                  <a:pt x="1490488" y="0"/>
                </a:lnTo>
                <a:lnTo>
                  <a:pt x="1490488" y="689629"/>
                </a:lnTo>
                <a:lnTo>
                  <a:pt x="0" y="689629"/>
                </a:lnTo>
                <a:lnTo>
                  <a:pt x="0" y="0"/>
                </a:lnTo>
                <a:close/>
              </a:path>
            </a:pathLst>
          </a:custGeom>
          <a:blipFill>
            <a:blip r:embed="rId4"/>
            <a:stretch>
              <a:fillRect l="-1674" t="-45315" r="-2210" b="-55634"/>
            </a:stretch>
          </a:blipFill>
        </p:spPr>
        <p:txBody>
          <a:bodyPr/>
          <a:lstStyle/>
          <a:p>
            <a:endParaRPr lang="en-US"/>
          </a:p>
        </p:txBody>
      </p:sp>
      <p:graphicFrame>
        <p:nvGraphicFramePr>
          <p:cNvPr id="9" name="Table 8">
            <a:extLst>
              <a:ext uri="{FF2B5EF4-FFF2-40B4-BE49-F238E27FC236}">
                <a16:creationId xmlns:a16="http://schemas.microsoft.com/office/drawing/2014/main" id="{3543237B-68B2-663D-856F-EDA3F0292F71}"/>
              </a:ext>
            </a:extLst>
          </p:cNvPr>
          <p:cNvGraphicFramePr>
            <a:graphicFrameLocks noGrp="1"/>
          </p:cNvGraphicFramePr>
          <p:nvPr>
            <p:extLst>
              <p:ext uri="{D42A27DB-BD31-4B8C-83A1-F6EECF244321}">
                <p14:modId xmlns:p14="http://schemas.microsoft.com/office/powerpoint/2010/main" val="3529711904"/>
              </p:ext>
            </p:extLst>
          </p:nvPr>
        </p:nvGraphicFramePr>
        <p:xfrm>
          <a:off x="4654296" y="708850"/>
          <a:ext cx="7214617" cy="5413913"/>
        </p:xfrm>
        <a:graphic>
          <a:graphicData uri="http://schemas.openxmlformats.org/drawingml/2006/table">
            <a:tbl>
              <a:tblPr firstRow="1" bandRow="1">
                <a:tableStyleId>{5C22544A-7EE6-4342-B048-85BDC9FD1C3A}</a:tableStyleId>
              </a:tblPr>
              <a:tblGrid>
                <a:gridCol w="3605867">
                  <a:extLst>
                    <a:ext uri="{9D8B030D-6E8A-4147-A177-3AD203B41FA5}">
                      <a16:colId xmlns:a16="http://schemas.microsoft.com/office/drawing/2014/main" val="3862807290"/>
                    </a:ext>
                  </a:extLst>
                </a:gridCol>
                <a:gridCol w="3608750">
                  <a:extLst>
                    <a:ext uri="{9D8B030D-6E8A-4147-A177-3AD203B41FA5}">
                      <a16:colId xmlns:a16="http://schemas.microsoft.com/office/drawing/2014/main" val="3755228066"/>
                    </a:ext>
                  </a:extLst>
                </a:gridCol>
              </a:tblGrid>
              <a:tr h="475628">
                <a:tc gridSpan="2">
                  <a:txBody>
                    <a:bodyPr/>
                    <a:lstStyle/>
                    <a:p>
                      <a:pPr algn="ctr"/>
                      <a:r>
                        <a:rPr lang="en-US" sz="2200" b="1"/>
                        <a:t>Example:  Morning Arrival</a:t>
                      </a:r>
                    </a:p>
                  </a:txBody>
                  <a:tcPr marL="110245" marR="110245" marT="55123" marB="55123"/>
                </a:tc>
                <a:tc hMerge="1">
                  <a:txBody>
                    <a:bodyPr/>
                    <a:lstStyle/>
                    <a:p>
                      <a:endParaRPr lang="en-US" dirty="0"/>
                    </a:p>
                  </a:txBody>
                  <a:tcPr/>
                </a:tc>
                <a:extLst>
                  <a:ext uri="{0D108BD9-81ED-4DB2-BD59-A6C34878D82A}">
                    <a16:rowId xmlns:a16="http://schemas.microsoft.com/office/drawing/2014/main" val="1621046607"/>
                  </a:ext>
                </a:extLst>
              </a:tr>
              <a:tr h="1139959">
                <a:tc>
                  <a:txBody>
                    <a:bodyPr/>
                    <a:lstStyle/>
                    <a:p>
                      <a:pPr algn="ctr"/>
                      <a:r>
                        <a:rPr lang="en-US" sz="2200" b="1"/>
                        <a:t>Managing a group of individual children might sound like:</a:t>
                      </a:r>
                    </a:p>
                  </a:txBody>
                  <a:tcPr marL="110245" marR="110245" marT="55123" marB="55123"/>
                </a:tc>
                <a:tc>
                  <a:txBody>
                    <a:bodyPr/>
                    <a:lstStyle/>
                    <a:p>
                      <a:r>
                        <a:rPr lang="en-US" sz="2200" b="1"/>
                        <a:t>Building a School Family might sound like:</a:t>
                      </a:r>
                    </a:p>
                  </a:txBody>
                  <a:tcPr marL="110245" marR="110245" marT="55123" marB="55123"/>
                </a:tc>
                <a:extLst>
                  <a:ext uri="{0D108BD9-81ED-4DB2-BD59-A6C34878D82A}">
                    <a16:rowId xmlns:a16="http://schemas.microsoft.com/office/drawing/2014/main" val="2713377571"/>
                  </a:ext>
                </a:extLst>
              </a:tr>
              <a:tr h="3797281">
                <a:tc>
                  <a:txBody>
                    <a:bodyPr/>
                    <a:lstStyle/>
                    <a:p>
                      <a:r>
                        <a:rPr lang="en-US" sz="2200"/>
                        <a:t>“Put your backpack away.  Sit on the carpet. Stop talking.  We’re waiting for everyone.  You need to listen.”</a:t>
                      </a:r>
                    </a:p>
                  </a:txBody>
                  <a:tcPr marL="110245" marR="110245" marT="55123" marB="55123"/>
                </a:tc>
                <a:tc>
                  <a:txBody>
                    <a:bodyPr/>
                    <a:lstStyle/>
                    <a:p>
                      <a:r>
                        <a:rPr lang="en-US" sz="2200"/>
                        <a:t>“</a:t>
                      </a:r>
                      <a:r>
                        <a:rPr lang="en-US" sz="2200" i="1"/>
                        <a:t>Good morning, School Family!  Let’s take care of our classroom together.   When we arrive, we each have an important job.  We put our things away, greet our friends, and get our bodies ready to learn.  Look around—who can you help feel welcome this morning?”</a:t>
                      </a:r>
                    </a:p>
                  </a:txBody>
                  <a:tcPr marL="110245" marR="110245" marT="55123" marB="55123"/>
                </a:tc>
                <a:extLst>
                  <a:ext uri="{0D108BD9-81ED-4DB2-BD59-A6C34878D82A}">
                    <a16:rowId xmlns:a16="http://schemas.microsoft.com/office/drawing/2014/main" val="2370001130"/>
                  </a:ext>
                </a:extLst>
              </a:tr>
            </a:tbl>
          </a:graphicData>
        </a:graphic>
      </p:graphicFrame>
    </p:spTree>
    <p:extLst>
      <p:ext uri="{BB962C8B-B14F-4D97-AF65-F5344CB8AC3E}">
        <p14:creationId xmlns:p14="http://schemas.microsoft.com/office/powerpoint/2010/main" val="33275119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77526" y="6143075"/>
            <a:ext cx="1707138" cy="500210"/>
          </a:xfrm>
          <a:custGeom>
            <a:avLst/>
            <a:gdLst/>
            <a:ahLst/>
            <a:cxnLst/>
            <a:rect l="l" t="t" r="r" b="b"/>
            <a:pathLst>
              <a:path w="1707138" h="500210">
                <a:moveTo>
                  <a:pt x="0" y="0"/>
                </a:moveTo>
                <a:lnTo>
                  <a:pt x="1707138" y="0"/>
                </a:lnTo>
                <a:lnTo>
                  <a:pt x="1707138" y="500210"/>
                </a:lnTo>
                <a:lnTo>
                  <a:pt x="0" y="500210"/>
                </a:lnTo>
                <a:lnTo>
                  <a:pt x="0" y="0"/>
                </a:lnTo>
                <a:close/>
              </a:path>
            </a:pathLst>
          </a:custGeom>
          <a:blipFill>
            <a:blip r:embed="rId2"/>
            <a:stretch>
              <a:fillRect/>
            </a:stretch>
          </a:blipFill>
        </p:spPr>
        <p:txBody>
          <a:bodyPr/>
          <a:lstStyle/>
          <a:p>
            <a:endParaRPr lang="en-US"/>
          </a:p>
        </p:txBody>
      </p:sp>
      <p:grpSp>
        <p:nvGrpSpPr>
          <p:cNvPr id="3" name="Group 3"/>
          <p:cNvGrpSpPr/>
          <p:nvPr/>
        </p:nvGrpSpPr>
        <p:grpSpPr>
          <a:xfrm>
            <a:off x="-389001" y="474980"/>
            <a:ext cx="12456953" cy="1039219"/>
            <a:chOff x="0" y="0"/>
            <a:chExt cx="1160788" cy="188041"/>
          </a:xfrm>
        </p:grpSpPr>
        <p:sp>
          <p:nvSpPr>
            <p:cNvPr id="4" name="Freeform 4"/>
            <p:cNvSpPr/>
            <p:nvPr/>
          </p:nvSpPr>
          <p:spPr>
            <a:xfrm>
              <a:off x="0" y="0"/>
              <a:ext cx="1160788" cy="188041"/>
            </a:xfrm>
            <a:custGeom>
              <a:avLst/>
              <a:gdLst/>
              <a:ahLst/>
              <a:cxnLst/>
              <a:rect l="l" t="t" r="r" b="b"/>
              <a:pathLst>
                <a:path w="1160788" h="188041">
                  <a:moveTo>
                    <a:pt x="88927" y="0"/>
                  </a:moveTo>
                  <a:lnTo>
                    <a:pt x="1071860" y="0"/>
                  </a:lnTo>
                  <a:cubicBezTo>
                    <a:pt x="1120974" y="0"/>
                    <a:pt x="1160788" y="39814"/>
                    <a:pt x="1160788" y="88927"/>
                  </a:cubicBezTo>
                  <a:lnTo>
                    <a:pt x="1160788" y="99113"/>
                  </a:lnTo>
                  <a:cubicBezTo>
                    <a:pt x="1160788" y="148226"/>
                    <a:pt x="1120974" y="188041"/>
                    <a:pt x="1071860" y="188041"/>
                  </a:cubicBezTo>
                  <a:lnTo>
                    <a:pt x="88927" y="188041"/>
                  </a:lnTo>
                  <a:cubicBezTo>
                    <a:pt x="39814" y="188041"/>
                    <a:pt x="0" y="148226"/>
                    <a:pt x="0" y="99113"/>
                  </a:cubicBezTo>
                  <a:lnTo>
                    <a:pt x="0" y="88927"/>
                  </a:lnTo>
                  <a:cubicBezTo>
                    <a:pt x="0" y="39814"/>
                    <a:pt x="39814" y="0"/>
                    <a:pt x="88927" y="0"/>
                  </a:cubicBezTo>
                  <a:close/>
                </a:path>
              </a:pathLst>
            </a:custGeom>
            <a:solidFill>
              <a:srgbClr val="044E7C"/>
            </a:solidFill>
          </p:spPr>
          <p:txBody>
            <a:bodyPr/>
            <a:lstStyle/>
            <a:p>
              <a:endParaRPr lang="en-US"/>
            </a:p>
          </p:txBody>
        </p:sp>
        <p:sp>
          <p:nvSpPr>
            <p:cNvPr id="5" name="TextBox 5"/>
            <p:cNvSpPr txBox="1"/>
            <p:nvPr/>
          </p:nvSpPr>
          <p:spPr>
            <a:xfrm>
              <a:off x="0" y="-38100"/>
              <a:ext cx="1160788" cy="226141"/>
            </a:xfrm>
            <a:prstGeom prst="rect">
              <a:avLst/>
            </a:prstGeom>
          </p:spPr>
          <p:txBody>
            <a:bodyPr lIns="50800" tIns="50800" rIns="50800" bIns="50800" rtlCol="0" anchor="ctr"/>
            <a:lstStyle/>
            <a:p>
              <a:pPr algn="ctr">
                <a:lnSpc>
                  <a:spcPts val="1819"/>
                </a:lnSpc>
              </a:pPr>
              <a:endParaRPr/>
            </a:p>
          </p:txBody>
        </p:sp>
      </p:grpSp>
      <p:sp>
        <p:nvSpPr>
          <p:cNvPr id="10" name="TextBox 10"/>
          <p:cNvSpPr txBox="1"/>
          <p:nvPr/>
        </p:nvSpPr>
        <p:spPr>
          <a:xfrm>
            <a:off x="451420" y="609600"/>
            <a:ext cx="11329454" cy="661015"/>
          </a:xfrm>
          <a:prstGeom prst="rect">
            <a:avLst/>
          </a:prstGeom>
        </p:spPr>
        <p:txBody>
          <a:bodyPr wrap="square" lIns="0" tIns="0" rIns="0" bIns="0" rtlCol="0" anchor="t">
            <a:spAutoFit/>
          </a:bodyPr>
          <a:lstStyle/>
          <a:p>
            <a:pPr algn="l">
              <a:lnSpc>
                <a:spcPts val="5459"/>
              </a:lnSpc>
            </a:pPr>
            <a:r>
              <a:rPr lang="en-US" sz="3899" b="1" dirty="0">
                <a:solidFill>
                  <a:srgbClr val="FFFFFF"/>
                </a:solidFill>
                <a:latin typeface="Gotham Bold"/>
                <a:ea typeface="Gotham Bold"/>
                <a:cs typeface="Gotham Bold"/>
                <a:sym typeface="Gotham Bold"/>
              </a:rPr>
              <a:t>Use Routines and Rituals to Build Regulation</a:t>
            </a:r>
          </a:p>
        </p:txBody>
      </p:sp>
      <p:sp>
        <p:nvSpPr>
          <p:cNvPr id="13" name="Freeform 13"/>
          <p:cNvSpPr/>
          <p:nvPr/>
        </p:nvSpPr>
        <p:spPr>
          <a:xfrm>
            <a:off x="334926" y="6013118"/>
            <a:ext cx="1490488" cy="689629"/>
          </a:xfrm>
          <a:custGeom>
            <a:avLst/>
            <a:gdLst/>
            <a:ahLst/>
            <a:cxnLst/>
            <a:rect l="l" t="t" r="r" b="b"/>
            <a:pathLst>
              <a:path w="1490488" h="689629">
                <a:moveTo>
                  <a:pt x="0" y="0"/>
                </a:moveTo>
                <a:lnTo>
                  <a:pt x="1490488" y="0"/>
                </a:lnTo>
                <a:lnTo>
                  <a:pt x="1490488" y="689629"/>
                </a:lnTo>
                <a:lnTo>
                  <a:pt x="0" y="689629"/>
                </a:lnTo>
                <a:lnTo>
                  <a:pt x="0" y="0"/>
                </a:lnTo>
                <a:close/>
              </a:path>
            </a:pathLst>
          </a:custGeom>
          <a:blipFill>
            <a:blip r:embed="rId3"/>
            <a:stretch>
              <a:fillRect l="-1674" t="-45315" r="-2210" b="-55634"/>
            </a:stretch>
          </a:blipFill>
        </p:spPr>
        <p:txBody>
          <a:bodyPr/>
          <a:lstStyle/>
          <a:p>
            <a:endParaRPr lang="en-US"/>
          </a:p>
        </p:txBody>
      </p:sp>
      <p:sp>
        <p:nvSpPr>
          <p:cNvPr id="6" name="TextBox 5">
            <a:extLst>
              <a:ext uri="{FF2B5EF4-FFF2-40B4-BE49-F238E27FC236}">
                <a16:creationId xmlns:a16="http://schemas.microsoft.com/office/drawing/2014/main" id="{BE306CA6-1051-C206-F666-CA267DACF4C0}"/>
              </a:ext>
            </a:extLst>
          </p:cNvPr>
          <p:cNvSpPr txBox="1"/>
          <p:nvPr/>
        </p:nvSpPr>
        <p:spPr>
          <a:xfrm>
            <a:off x="6148640" y="1858134"/>
            <a:ext cx="5836024" cy="4154984"/>
          </a:xfrm>
          <a:prstGeom prst="rect">
            <a:avLst/>
          </a:prstGeom>
          <a:noFill/>
        </p:spPr>
        <p:txBody>
          <a:bodyPr wrap="square" rtlCol="0">
            <a:spAutoFit/>
          </a:bodyPr>
          <a:lstStyle/>
          <a:p>
            <a:pPr marL="342900" indent="-342900">
              <a:buFont typeface="+mj-lt"/>
              <a:buAutoNum type="arabicPeriod"/>
            </a:pPr>
            <a:r>
              <a:rPr lang="en-US" sz="2200" b="1" dirty="0"/>
              <a:t>Predictability Creates Safety:  </a:t>
            </a:r>
            <a:r>
              <a:rPr lang="en-US" sz="2200" dirty="0"/>
              <a:t>Establish consistent routines that help children know what to expect and reduce uncertainty and stress</a:t>
            </a:r>
          </a:p>
          <a:p>
            <a:pPr marL="342900" indent="-342900">
              <a:buFont typeface="+mj-lt"/>
              <a:buAutoNum type="arabicPeriod"/>
            </a:pPr>
            <a:r>
              <a:rPr lang="en-US" sz="2200" b="1" dirty="0"/>
              <a:t>Teach, Don’t Just Tell</a:t>
            </a:r>
            <a:r>
              <a:rPr lang="en-US" sz="2200" dirty="0"/>
              <a:t>:  Use brain-based strategies to explicitly teach children how to regulate emotions, transition, and respond to challenges</a:t>
            </a:r>
          </a:p>
          <a:p>
            <a:pPr marL="342900" indent="-342900">
              <a:buFont typeface="+mj-lt"/>
              <a:buAutoNum type="arabicPeriod"/>
            </a:pPr>
            <a:r>
              <a:rPr lang="en-US" sz="2200" b="1" dirty="0"/>
              <a:t>Regulation Starts with the Adult</a:t>
            </a:r>
            <a:r>
              <a:rPr lang="en-US" sz="2200" dirty="0"/>
              <a:t>:  Recognize that the educator’s state of regulation influences the classroom and learn strategies for becoming a calm, connected presence</a:t>
            </a:r>
          </a:p>
        </p:txBody>
      </p:sp>
      <p:pic>
        <p:nvPicPr>
          <p:cNvPr id="7" name="Picture 6" descr="Teachers">
            <a:extLst>
              <a:ext uri="{FF2B5EF4-FFF2-40B4-BE49-F238E27FC236}">
                <a16:creationId xmlns:a16="http://schemas.microsoft.com/office/drawing/2014/main" id="{EA95CAE2-F2E3-4CFE-B772-8B7F771C9FDD}"/>
              </a:ext>
            </a:extLst>
          </p:cNvPr>
          <p:cNvPicPr>
            <a:picLocks noChangeAspect="1"/>
          </p:cNvPicPr>
          <p:nvPr/>
        </p:nvPicPr>
        <p:blipFill>
          <a:blip r:embed="rId4"/>
          <a:stretch>
            <a:fillRect/>
          </a:stretch>
        </p:blipFill>
        <p:spPr>
          <a:xfrm>
            <a:off x="451420" y="2048377"/>
            <a:ext cx="5245080" cy="3774497"/>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BC483E-327B-DF69-C490-92804977D772}"/>
            </a:ext>
          </a:extLst>
        </p:cNvPr>
        <p:cNvGrpSpPr/>
        <p:nvPr/>
      </p:nvGrpSpPr>
      <p:grpSpPr>
        <a:xfrm>
          <a:off x="0" y="0"/>
          <a:ext cx="0" cy="0"/>
          <a:chOff x="0" y="0"/>
          <a:chExt cx="0" cy="0"/>
        </a:xfrm>
      </p:grpSpPr>
      <p:sp>
        <p:nvSpPr>
          <p:cNvPr id="10" name="TextBox 10">
            <a:extLst>
              <a:ext uri="{FF2B5EF4-FFF2-40B4-BE49-F238E27FC236}">
                <a16:creationId xmlns:a16="http://schemas.microsoft.com/office/drawing/2014/main" id="{2F358B88-ACF9-F22A-0F1F-35382765F011}"/>
              </a:ext>
            </a:extLst>
          </p:cNvPr>
          <p:cNvSpPr txBox="1"/>
          <p:nvPr/>
        </p:nvSpPr>
        <p:spPr>
          <a:xfrm>
            <a:off x="640080" y="325369"/>
            <a:ext cx="4368602" cy="1956841"/>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4200" b="1">
                <a:latin typeface="+mj-lt"/>
                <a:ea typeface="+mj-ea"/>
                <a:cs typeface="+mj-cs"/>
                <a:sym typeface="Gotham Bold"/>
              </a:rPr>
              <a:t>Use Routines and Rituals to Build Regulation</a:t>
            </a:r>
          </a:p>
        </p:txBody>
      </p:sp>
      <p:sp>
        <p:nvSpPr>
          <p:cNvPr id="6" name="TextBox 5">
            <a:extLst>
              <a:ext uri="{FF2B5EF4-FFF2-40B4-BE49-F238E27FC236}">
                <a16:creationId xmlns:a16="http://schemas.microsoft.com/office/drawing/2014/main" id="{84E86E63-D3AE-BE63-3BD2-DBAAF3ECAA29}"/>
              </a:ext>
            </a:extLst>
          </p:cNvPr>
          <p:cNvSpPr txBox="1"/>
          <p:nvPr/>
        </p:nvSpPr>
        <p:spPr>
          <a:xfrm>
            <a:off x="640080" y="2872899"/>
            <a:ext cx="4243589" cy="3320668"/>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200" dirty="0"/>
              <a:t>Routines don’t just organize the day—they organize the brain.  When children know what to expect and experience connection within the routine, they can spend less energy figuring out if they are safe and more energy engaging in the learning</a:t>
            </a:r>
            <a:endParaRPr lang="en-US" sz="2200"/>
          </a:p>
        </p:txBody>
      </p:sp>
      <p:pic>
        <p:nvPicPr>
          <p:cNvPr id="11" name="Picture 10" descr="TMS for Anxiety: Benefits, Effects, and More - BestMind Behavioral Health">
            <a:extLst>
              <a:ext uri="{FF2B5EF4-FFF2-40B4-BE49-F238E27FC236}">
                <a16:creationId xmlns:a16="http://schemas.microsoft.com/office/drawing/2014/main" id="{494BACE8-CF95-4A2F-1768-BCC3AB03DF8A}"/>
              </a:ext>
            </a:extLst>
          </p:cNvPr>
          <p:cNvPicPr>
            <a:picLocks noChangeAspect="1"/>
          </p:cNvPicPr>
          <p:nvPr/>
        </p:nvPicPr>
        <p:blipFill>
          <a:blip r:embed="rId2"/>
          <a:srcRect l="29303" r="6253"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12" name="Picture 11" descr="When your brain is under long lasting stress or danger it shifts into  survival mode. In this state the brain shuts down systems that are not  needed for immediate protection. These include">
            <a:extLst>
              <a:ext uri="{FF2B5EF4-FFF2-40B4-BE49-F238E27FC236}">
                <a16:creationId xmlns:a16="http://schemas.microsoft.com/office/drawing/2014/main" id="{FE35FB33-D96A-1403-F780-E9799DCB74FA}"/>
              </a:ext>
            </a:extLst>
          </p:cNvPr>
          <p:cNvPicPr>
            <a:picLocks noChangeAspect="1"/>
          </p:cNvPicPr>
          <p:nvPr/>
        </p:nvPicPr>
        <p:blipFill>
          <a:blip r:embed="rId3"/>
          <a:stretch>
            <a:fillRect/>
          </a:stretch>
        </p:blipFill>
        <p:spPr>
          <a:xfrm>
            <a:off x="7388270" y="0"/>
            <a:ext cx="4596394" cy="6769689"/>
          </a:xfrm>
          <a:prstGeom prst="rect">
            <a:avLst/>
          </a:prstGeom>
        </p:spPr>
      </p:pic>
      <p:sp>
        <p:nvSpPr>
          <p:cNvPr id="2" name="Freeform 2">
            <a:extLst>
              <a:ext uri="{FF2B5EF4-FFF2-40B4-BE49-F238E27FC236}">
                <a16:creationId xmlns:a16="http://schemas.microsoft.com/office/drawing/2014/main" id="{34D8D8A0-E596-DE2C-3DAF-DCF5E3B8DB2E}"/>
              </a:ext>
            </a:extLst>
          </p:cNvPr>
          <p:cNvSpPr/>
          <p:nvPr/>
        </p:nvSpPr>
        <p:spPr>
          <a:xfrm>
            <a:off x="10277526" y="6143075"/>
            <a:ext cx="1707138" cy="500210"/>
          </a:xfrm>
          <a:custGeom>
            <a:avLst/>
            <a:gdLst/>
            <a:ahLst/>
            <a:cxnLst/>
            <a:rect l="l" t="t" r="r" b="b"/>
            <a:pathLst>
              <a:path w="1707138" h="500210">
                <a:moveTo>
                  <a:pt x="0" y="0"/>
                </a:moveTo>
                <a:lnTo>
                  <a:pt x="1707138" y="0"/>
                </a:lnTo>
                <a:lnTo>
                  <a:pt x="1707138" y="500210"/>
                </a:lnTo>
                <a:lnTo>
                  <a:pt x="0" y="500210"/>
                </a:lnTo>
                <a:lnTo>
                  <a:pt x="0" y="0"/>
                </a:lnTo>
                <a:close/>
              </a:path>
            </a:pathLst>
          </a:custGeom>
          <a:blipFill>
            <a:blip r:embed="rId4"/>
            <a:stretch>
              <a:fillRect/>
            </a:stretch>
          </a:blipFill>
        </p:spPr>
        <p:txBody>
          <a:bodyPr/>
          <a:lstStyle/>
          <a:p>
            <a:endParaRPr lang="en-US"/>
          </a:p>
        </p:txBody>
      </p:sp>
      <p:sp>
        <p:nvSpPr>
          <p:cNvPr id="13" name="Freeform 13">
            <a:extLst>
              <a:ext uri="{FF2B5EF4-FFF2-40B4-BE49-F238E27FC236}">
                <a16:creationId xmlns:a16="http://schemas.microsoft.com/office/drawing/2014/main" id="{A17D415E-2616-BC49-D4E4-70675F9EE965}"/>
              </a:ext>
            </a:extLst>
          </p:cNvPr>
          <p:cNvSpPr/>
          <p:nvPr/>
        </p:nvSpPr>
        <p:spPr>
          <a:xfrm>
            <a:off x="334926" y="6013118"/>
            <a:ext cx="1490488" cy="689629"/>
          </a:xfrm>
          <a:custGeom>
            <a:avLst/>
            <a:gdLst/>
            <a:ahLst/>
            <a:cxnLst/>
            <a:rect l="l" t="t" r="r" b="b"/>
            <a:pathLst>
              <a:path w="1490488" h="689629">
                <a:moveTo>
                  <a:pt x="0" y="0"/>
                </a:moveTo>
                <a:lnTo>
                  <a:pt x="1490488" y="0"/>
                </a:lnTo>
                <a:lnTo>
                  <a:pt x="1490488" y="689629"/>
                </a:lnTo>
                <a:lnTo>
                  <a:pt x="0" y="689629"/>
                </a:lnTo>
                <a:lnTo>
                  <a:pt x="0" y="0"/>
                </a:lnTo>
                <a:close/>
              </a:path>
            </a:pathLst>
          </a:custGeom>
          <a:blipFill>
            <a:blip r:embed="rId5"/>
            <a:stretch>
              <a:fillRect l="-1674" t="-45315" r="-2210" b="-55634"/>
            </a:stretch>
          </a:blipFill>
        </p:spPr>
        <p:txBody>
          <a:bodyPr/>
          <a:lstStyle/>
          <a:p>
            <a:endParaRPr lang="en-US"/>
          </a:p>
        </p:txBody>
      </p:sp>
      <p:sp>
        <p:nvSpPr>
          <p:cNvPr id="14" name="TextBox 13">
            <a:extLst>
              <a:ext uri="{FF2B5EF4-FFF2-40B4-BE49-F238E27FC236}">
                <a16:creationId xmlns:a16="http://schemas.microsoft.com/office/drawing/2014/main" id="{949D6556-324B-5205-8D74-3D36540F0C8F}"/>
              </a:ext>
            </a:extLst>
          </p:cNvPr>
          <p:cNvSpPr txBox="1"/>
          <p:nvPr/>
        </p:nvSpPr>
        <p:spPr>
          <a:xfrm>
            <a:off x="2191871" y="5553635"/>
            <a:ext cx="3118306" cy="923330"/>
          </a:xfrm>
          <a:prstGeom prst="rect">
            <a:avLst/>
          </a:prstGeom>
          <a:noFill/>
        </p:spPr>
        <p:txBody>
          <a:bodyPr wrap="square" rtlCol="0">
            <a:spAutoFit/>
          </a:bodyPr>
          <a:lstStyle/>
          <a:p>
            <a:r>
              <a:rPr lang="en-US" i="1" dirty="0"/>
              <a:t>Examples:  Brain Smart Start</a:t>
            </a:r>
          </a:p>
          <a:p>
            <a:r>
              <a:rPr lang="en-US" i="1" dirty="0"/>
              <a:t>Morning Greeting, Wish Well, Goodbye Ritual</a:t>
            </a:r>
          </a:p>
        </p:txBody>
      </p:sp>
    </p:spTree>
    <p:extLst>
      <p:ext uri="{BB962C8B-B14F-4D97-AF65-F5344CB8AC3E}">
        <p14:creationId xmlns:p14="http://schemas.microsoft.com/office/powerpoint/2010/main" val="15382471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1"/>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EDCBB-DE46-6615-CEA9-8A37D4F70C9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158CFB2-2353-FFE2-2C1E-5CA90C199334}"/>
              </a:ext>
            </a:extLst>
          </p:cNvPr>
          <p:cNvSpPr/>
          <p:nvPr/>
        </p:nvSpPr>
        <p:spPr>
          <a:xfrm>
            <a:off x="10277526" y="6143075"/>
            <a:ext cx="1707138" cy="500210"/>
          </a:xfrm>
          <a:custGeom>
            <a:avLst/>
            <a:gdLst/>
            <a:ahLst/>
            <a:cxnLst/>
            <a:rect l="l" t="t" r="r" b="b"/>
            <a:pathLst>
              <a:path w="1707138" h="500210">
                <a:moveTo>
                  <a:pt x="0" y="0"/>
                </a:moveTo>
                <a:lnTo>
                  <a:pt x="1707138" y="0"/>
                </a:lnTo>
                <a:lnTo>
                  <a:pt x="1707138" y="500210"/>
                </a:lnTo>
                <a:lnTo>
                  <a:pt x="0" y="500210"/>
                </a:lnTo>
                <a:lnTo>
                  <a:pt x="0" y="0"/>
                </a:lnTo>
                <a:close/>
              </a:path>
            </a:pathLst>
          </a:custGeom>
          <a:blipFill>
            <a:blip r:embed="rId2"/>
            <a:stretch>
              <a:fillRect/>
            </a:stretch>
          </a:blipFill>
        </p:spPr>
        <p:txBody>
          <a:bodyPr/>
          <a:lstStyle/>
          <a:p>
            <a:endParaRPr lang="en-US"/>
          </a:p>
        </p:txBody>
      </p:sp>
      <p:grpSp>
        <p:nvGrpSpPr>
          <p:cNvPr id="3" name="Group 3">
            <a:extLst>
              <a:ext uri="{FF2B5EF4-FFF2-40B4-BE49-F238E27FC236}">
                <a16:creationId xmlns:a16="http://schemas.microsoft.com/office/drawing/2014/main" id="{0E19D99C-F0DB-273D-71F6-E829C65C8A0C}"/>
              </a:ext>
            </a:extLst>
          </p:cNvPr>
          <p:cNvGrpSpPr/>
          <p:nvPr/>
        </p:nvGrpSpPr>
        <p:grpSpPr>
          <a:xfrm>
            <a:off x="-389001" y="464820"/>
            <a:ext cx="12456953" cy="1039219"/>
            <a:chOff x="0" y="0"/>
            <a:chExt cx="1160788" cy="188041"/>
          </a:xfrm>
        </p:grpSpPr>
        <p:sp>
          <p:nvSpPr>
            <p:cNvPr id="4" name="Freeform 4">
              <a:extLst>
                <a:ext uri="{FF2B5EF4-FFF2-40B4-BE49-F238E27FC236}">
                  <a16:creationId xmlns:a16="http://schemas.microsoft.com/office/drawing/2014/main" id="{1D373CCB-EC66-8DB3-635A-40302F33E112}"/>
                </a:ext>
              </a:extLst>
            </p:cNvPr>
            <p:cNvSpPr/>
            <p:nvPr/>
          </p:nvSpPr>
          <p:spPr>
            <a:xfrm>
              <a:off x="0" y="0"/>
              <a:ext cx="1160788" cy="188041"/>
            </a:xfrm>
            <a:custGeom>
              <a:avLst/>
              <a:gdLst/>
              <a:ahLst/>
              <a:cxnLst/>
              <a:rect l="l" t="t" r="r" b="b"/>
              <a:pathLst>
                <a:path w="1160788" h="188041">
                  <a:moveTo>
                    <a:pt x="88927" y="0"/>
                  </a:moveTo>
                  <a:lnTo>
                    <a:pt x="1071860" y="0"/>
                  </a:lnTo>
                  <a:cubicBezTo>
                    <a:pt x="1120974" y="0"/>
                    <a:pt x="1160788" y="39814"/>
                    <a:pt x="1160788" y="88927"/>
                  </a:cubicBezTo>
                  <a:lnTo>
                    <a:pt x="1160788" y="99113"/>
                  </a:lnTo>
                  <a:cubicBezTo>
                    <a:pt x="1160788" y="148226"/>
                    <a:pt x="1120974" y="188041"/>
                    <a:pt x="1071860" y="188041"/>
                  </a:cubicBezTo>
                  <a:lnTo>
                    <a:pt x="88927" y="188041"/>
                  </a:lnTo>
                  <a:cubicBezTo>
                    <a:pt x="39814" y="188041"/>
                    <a:pt x="0" y="148226"/>
                    <a:pt x="0" y="99113"/>
                  </a:cubicBezTo>
                  <a:lnTo>
                    <a:pt x="0" y="88927"/>
                  </a:lnTo>
                  <a:cubicBezTo>
                    <a:pt x="0" y="39814"/>
                    <a:pt x="39814" y="0"/>
                    <a:pt x="88927" y="0"/>
                  </a:cubicBezTo>
                  <a:close/>
                </a:path>
              </a:pathLst>
            </a:custGeom>
            <a:solidFill>
              <a:srgbClr val="044E7C"/>
            </a:solidFill>
          </p:spPr>
          <p:txBody>
            <a:bodyPr/>
            <a:lstStyle/>
            <a:p>
              <a:endParaRPr lang="en-US"/>
            </a:p>
          </p:txBody>
        </p:sp>
        <p:sp>
          <p:nvSpPr>
            <p:cNvPr id="5" name="TextBox 5">
              <a:extLst>
                <a:ext uri="{FF2B5EF4-FFF2-40B4-BE49-F238E27FC236}">
                  <a16:creationId xmlns:a16="http://schemas.microsoft.com/office/drawing/2014/main" id="{3D8F4873-2C98-ABC4-5124-DA8170EE50D0}"/>
                </a:ext>
              </a:extLst>
            </p:cNvPr>
            <p:cNvSpPr txBox="1"/>
            <p:nvPr/>
          </p:nvSpPr>
          <p:spPr>
            <a:xfrm>
              <a:off x="0" y="-38100"/>
              <a:ext cx="1160788" cy="226141"/>
            </a:xfrm>
            <a:prstGeom prst="rect">
              <a:avLst/>
            </a:prstGeom>
          </p:spPr>
          <p:txBody>
            <a:bodyPr lIns="50800" tIns="50800" rIns="50800" bIns="50800" rtlCol="0" anchor="ctr"/>
            <a:lstStyle/>
            <a:p>
              <a:pPr algn="ctr">
                <a:lnSpc>
                  <a:spcPts val="1819"/>
                </a:lnSpc>
              </a:pPr>
              <a:endParaRPr/>
            </a:p>
          </p:txBody>
        </p:sp>
      </p:grpSp>
      <p:sp>
        <p:nvSpPr>
          <p:cNvPr id="10" name="TextBox 10">
            <a:extLst>
              <a:ext uri="{FF2B5EF4-FFF2-40B4-BE49-F238E27FC236}">
                <a16:creationId xmlns:a16="http://schemas.microsoft.com/office/drawing/2014/main" id="{630C94E6-6B97-28BD-4128-0ABED9D71769}"/>
              </a:ext>
            </a:extLst>
          </p:cNvPr>
          <p:cNvSpPr txBox="1"/>
          <p:nvPr/>
        </p:nvSpPr>
        <p:spPr>
          <a:xfrm>
            <a:off x="451420" y="609600"/>
            <a:ext cx="11329454" cy="661015"/>
          </a:xfrm>
          <a:prstGeom prst="rect">
            <a:avLst/>
          </a:prstGeom>
        </p:spPr>
        <p:txBody>
          <a:bodyPr wrap="square" lIns="0" tIns="0" rIns="0" bIns="0" rtlCol="0" anchor="t">
            <a:spAutoFit/>
          </a:bodyPr>
          <a:lstStyle/>
          <a:p>
            <a:pPr algn="l">
              <a:lnSpc>
                <a:spcPts val="5459"/>
              </a:lnSpc>
            </a:pPr>
            <a:r>
              <a:rPr lang="en-US" sz="3899" b="1" dirty="0">
                <a:solidFill>
                  <a:srgbClr val="FFFFFF"/>
                </a:solidFill>
                <a:latin typeface="Gotham Bold"/>
                <a:ea typeface="Gotham Bold"/>
                <a:cs typeface="Gotham Bold"/>
                <a:sym typeface="Gotham Bold"/>
              </a:rPr>
              <a:t>Greetings/Goodbye Ritual </a:t>
            </a:r>
          </a:p>
        </p:txBody>
      </p:sp>
      <p:sp>
        <p:nvSpPr>
          <p:cNvPr id="13" name="Freeform 13">
            <a:extLst>
              <a:ext uri="{FF2B5EF4-FFF2-40B4-BE49-F238E27FC236}">
                <a16:creationId xmlns:a16="http://schemas.microsoft.com/office/drawing/2014/main" id="{9346F116-6F33-3700-7B05-5ACBBEC363F7}"/>
              </a:ext>
            </a:extLst>
          </p:cNvPr>
          <p:cNvSpPr/>
          <p:nvPr/>
        </p:nvSpPr>
        <p:spPr>
          <a:xfrm>
            <a:off x="334926" y="6013118"/>
            <a:ext cx="1490488" cy="689629"/>
          </a:xfrm>
          <a:custGeom>
            <a:avLst/>
            <a:gdLst/>
            <a:ahLst/>
            <a:cxnLst/>
            <a:rect l="l" t="t" r="r" b="b"/>
            <a:pathLst>
              <a:path w="1490488" h="689629">
                <a:moveTo>
                  <a:pt x="0" y="0"/>
                </a:moveTo>
                <a:lnTo>
                  <a:pt x="1490488" y="0"/>
                </a:lnTo>
                <a:lnTo>
                  <a:pt x="1490488" y="689629"/>
                </a:lnTo>
                <a:lnTo>
                  <a:pt x="0" y="689629"/>
                </a:lnTo>
                <a:lnTo>
                  <a:pt x="0" y="0"/>
                </a:lnTo>
                <a:close/>
              </a:path>
            </a:pathLst>
          </a:custGeom>
          <a:blipFill>
            <a:blip r:embed="rId3"/>
            <a:stretch>
              <a:fillRect l="-1674" t="-45315" r="-2210" b="-55634"/>
            </a:stretch>
          </a:blipFill>
        </p:spPr>
        <p:txBody>
          <a:bodyPr/>
          <a:lstStyle/>
          <a:p>
            <a:endParaRPr lang="en-US"/>
          </a:p>
        </p:txBody>
      </p:sp>
      <p:pic>
        <p:nvPicPr>
          <p:cNvPr id="7" name="Picture 6" descr="Start the Year Off Right: Preparing Your Classroom, Children, and Yourself for Success! — News — Better Kid Care">
            <a:extLst>
              <a:ext uri="{FF2B5EF4-FFF2-40B4-BE49-F238E27FC236}">
                <a16:creationId xmlns:a16="http://schemas.microsoft.com/office/drawing/2014/main" id="{F32423D8-CF5D-74D8-1EC9-F3712398CC19}"/>
              </a:ext>
            </a:extLst>
          </p:cNvPr>
          <p:cNvPicPr>
            <a:picLocks noChangeAspect="1"/>
          </p:cNvPicPr>
          <p:nvPr/>
        </p:nvPicPr>
        <p:blipFill>
          <a:blip r:embed="rId4"/>
          <a:stretch>
            <a:fillRect/>
          </a:stretch>
        </p:blipFill>
        <p:spPr>
          <a:xfrm>
            <a:off x="858172" y="1648819"/>
            <a:ext cx="4438650" cy="4086225"/>
          </a:xfrm>
          <a:prstGeom prst="rect">
            <a:avLst/>
          </a:prstGeom>
        </p:spPr>
      </p:pic>
      <p:sp>
        <p:nvSpPr>
          <p:cNvPr id="6" name="TextBox 5">
            <a:extLst>
              <a:ext uri="{FF2B5EF4-FFF2-40B4-BE49-F238E27FC236}">
                <a16:creationId xmlns:a16="http://schemas.microsoft.com/office/drawing/2014/main" id="{EA392559-564F-C654-289B-6AA07163F19D}"/>
              </a:ext>
            </a:extLst>
          </p:cNvPr>
          <p:cNvSpPr txBox="1"/>
          <p:nvPr/>
        </p:nvSpPr>
        <p:spPr>
          <a:xfrm>
            <a:off x="5614219" y="1907458"/>
            <a:ext cx="6577781" cy="3970318"/>
          </a:xfrm>
          <a:prstGeom prst="rect">
            <a:avLst/>
          </a:prstGeom>
          <a:noFill/>
        </p:spPr>
        <p:txBody>
          <a:bodyPr wrap="square" rtlCol="0">
            <a:spAutoFit/>
          </a:bodyPr>
          <a:lstStyle/>
          <a:p>
            <a:r>
              <a:rPr lang="en-US" sz="3600" dirty="0"/>
              <a:t>The goal is real connection:  </a:t>
            </a:r>
          </a:p>
          <a:p>
            <a:r>
              <a:rPr lang="en-US" sz="3600" b="1" i="1" dirty="0"/>
              <a:t>eye contact, touch, and presence in a playful situation</a:t>
            </a:r>
            <a:r>
              <a:rPr lang="en-US" sz="3600" dirty="0"/>
              <a:t>.  This ritual gives us the opportunity to assess a child’s inner state and upshift if necessary.  </a:t>
            </a:r>
          </a:p>
        </p:txBody>
      </p:sp>
    </p:spTree>
    <p:extLst>
      <p:ext uri="{BB962C8B-B14F-4D97-AF65-F5344CB8AC3E}">
        <p14:creationId xmlns:p14="http://schemas.microsoft.com/office/powerpoint/2010/main" val="14667596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C6A72-3FBA-8B53-4C59-561F8413518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1F4B6BE-56B1-311D-FA35-AD1CBA58A8DE}"/>
              </a:ext>
            </a:extLst>
          </p:cNvPr>
          <p:cNvSpPr/>
          <p:nvPr/>
        </p:nvSpPr>
        <p:spPr>
          <a:xfrm>
            <a:off x="10277526" y="6143075"/>
            <a:ext cx="1707138" cy="500210"/>
          </a:xfrm>
          <a:custGeom>
            <a:avLst/>
            <a:gdLst/>
            <a:ahLst/>
            <a:cxnLst/>
            <a:rect l="l" t="t" r="r" b="b"/>
            <a:pathLst>
              <a:path w="1707138" h="500210">
                <a:moveTo>
                  <a:pt x="0" y="0"/>
                </a:moveTo>
                <a:lnTo>
                  <a:pt x="1707138" y="0"/>
                </a:lnTo>
                <a:lnTo>
                  <a:pt x="1707138" y="500210"/>
                </a:lnTo>
                <a:lnTo>
                  <a:pt x="0" y="500210"/>
                </a:lnTo>
                <a:lnTo>
                  <a:pt x="0" y="0"/>
                </a:lnTo>
                <a:close/>
              </a:path>
            </a:pathLst>
          </a:custGeom>
          <a:blipFill>
            <a:blip r:embed="rId2"/>
            <a:stretch>
              <a:fillRect/>
            </a:stretch>
          </a:blipFill>
        </p:spPr>
        <p:txBody>
          <a:bodyPr/>
          <a:lstStyle/>
          <a:p>
            <a:endParaRPr lang="en-US"/>
          </a:p>
        </p:txBody>
      </p:sp>
      <p:grpSp>
        <p:nvGrpSpPr>
          <p:cNvPr id="3" name="Group 3">
            <a:extLst>
              <a:ext uri="{FF2B5EF4-FFF2-40B4-BE49-F238E27FC236}">
                <a16:creationId xmlns:a16="http://schemas.microsoft.com/office/drawing/2014/main" id="{BDF9AF1B-A13F-B477-1D65-11D7BD6D40DA}"/>
              </a:ext>
            </a:extLst>
          </p:cNvPr>
          <p:cNvGrpSpPr/>
          <p:nvPr/>
        </p:nvGrpSpPr>
        <p:grpSpPr>
          <a:xfrm>
            <a:off x="-389001" y="464820"/>
            <a:ext cx="12456953" cy="1039219"/>
            <a:chOff x="0" y="0"/>
            <a:chExt cx="1160788" cy="188041"/>
          </a:xfrm>
        </p:grpSpPr>
        <p:sp>
          <p:nvSpPr>
            <p:cNvPr id="4" name="Freeform 4">
              <a:extLst>
                <a:ext uri="{FF2B5EF4-FFF2-40B4-BE49-F238E27FC236}">
                  <a16:creationId xmlns:a16="http://schemas.microsoft.com/office/drawing/2014/main" id="{17BEA4CA-8956-575C-F67D-58875965EC4F}"/>
                </a:ext>
              </a:extLst>
            </p:cNvPr>
            <p:cNvSpPr/>
            <p:nvPr/>
          </p:nvSpPr>
          <p:spPr>
            <a:xfrm>
              <a:off x="0" y="0"/>
              <a:ext cx="1160788" cy="188041"/>
            </a:xfrm>
            <a:custGeom>
              <a:avLst/>
              <a:gdLst/>
              <a:ahLst/>
              <a:cxnLst/>
              <a:rect l="l" t="t" r="r" b="b"/>
              <a:pathLst>
                <a:path w="1160788" h="188041">
                  <a:moveTo>
                    <a:pt x="88927" y="0"/>
                  </a:moveTo>
                  <a:lnTo>
                    <a:pt x="1071860" y="0"/>
                  </a:lnTo>
                  <a:cubicBezTo>
                    <a:pt x="1120974" y="0"/>
                    <a:pt x="1160788" y="39814"/>
                    <a:pt x="1160788" y="88927"/>
                  </a:cubicBezTo>
                  <a:lnTo>
                    <a:pt x="1160788" y="99113"/>
                  </a:lnTo>
                  <a:cubicBezTo>
                    <a:pt x="1160788" y="148226"/>
                    <a:pt x="1120974" y="188041"/>
                    <a:pt x="1071860" y="188041"/>
                  </a:cubicBezTo>
                  <a:lnTo>
                    <a:pt x="88927" y="188041"/>
                  </a:lnTo>
                  <a:cubicBezTo>
                    <a:pt x="39814" y="188041"/>
                    <a:pt x="0" y="148226"/>
                    <a:pt x="0" y="99113"/>
                  </a:cubicBezTo>
                  <a:lnTo>
                    <a:pt x="0" y="88927"/>
                  </a:lnTo>
                  <a:cubicBezTo>
                    <a:pt x="0" y="39814"/>
                    <a:pt x="39814" y="0"/>
                    <a:pt x="88927" y="0"/>
                  </a:cubicBezTo>
                  <a:close/>
                </a:path>
              </a:pathLst>
            </a:custGeom>
            <a:solidFill>
              <a:srgbClr val="044E7C"/>
            </a:solidFill>
          </p:spPr>
          <p:txBody>
            <a:bodyPr/>
            <a:lstStyle/>
            <a:p>
              <a:endParaRPr lang="en-US"/>
            </a:p>
          </p:txBody>
        </p:sp>
        <p:sp>
          <p:nvSpPr>
            <p:cNvPr id="5" name="TextBox 5">
              <a:extLst>
                <a:ext uri="{FF2B5EF4-FFF2-40B4-BE49-F238E27FC236}">
                  <a16:creationId xmlns:a16="http://schemas.microsoft.com/office/drawing/2014/main" id="{3709BE00-4C9F-1FBF-5371-B3C17D85DBC5}"/>
                </a:ext>
              </a:extLst>
            </p:cNvPr>
            <p:cNvSpPr txBox="1"/>
            <p:nvPr/>
          </p:nvSpPr>
          <p:spPr>
            <a:xfrm>
              <a:off x="0" y="-38100"/>
              <a:ext cx="1160788" cy="226141"/>
            </a:xfrm>
            <a:prstGeom prst="rect">
              <a:avLst/>
            </a:prstGeom>
          </p:spPr>
          <p:txBody>
            <a:bodyPr lIns="50800" tIns="50800" rIns="50800" bIns="50800" rtlCol="0" anchor="ctr"/>
            <a:lstStyle/>
            <a:p>
              <a:pPr algn="ctr">
                <a:lnSpc>
                  <a:spcPts val="1819"/>
                </a:lnSpc>
              </a:pPr>
              <a:endParaRPr/>
            </a:p>
          </p:txBody>
        </p:sp>
      </p:grpSp>
      <p:sp>
        <p:nvSpPr>
          <p:cNvPr id="10" name="TextBox 10">
            <a:extLst>
              <a:ext uri="{FF2B5EF4-FFF2-40B4-BE49-F238E27FC236}">
                <a16:creationId xmlns:a16="http://schemas.microsoft.com/office/drawing/2014/main" id="{D6014C9B-2148-041C-B7B6-CC62199ECC6D}"/>
              </a:ext>
            </a:extLst>
          </p:cNvPr>
          <p:cNvSpPr txBox="1"/>
          <p:nvPr/>
        </p:nvSpPr>
        <p:spPr>
          <a:xfrm>
            <a:off x="451420" y="609600"/>
            <a:ext cx="11329454" cy="661015"/>
          </a:xfrm>
          <a:prstGeom prst="rect">
            <a:avLst/>
          </a:prstGeom>
        </p:spPr>
        <p:txBody>
          <a:bodyPr wrap="square" lIns="0" tIns="0" rIns="0" bIns="0" rtlCol="0" anchor="t">
            <a:spAutoFit/>
          </a:bodyPr>
          <a:lstStyle/>
          <a:p>
            <a:pPr algn="l">
              <a:lnSpc>
                <a:spcPts val="5459"/>
              </a:lnSpc>
            </a:pPr>
            <a:r>
              <a:rPr lang="en-US" sz="3899" b="1" dirty="0">
                <a:solidFill>
                  <a:srgbClr val="FFFFFF"/>
                </a:solidFill>
                <a:latin typeface="Gotham Bold"/>
                <a:ea typeface="Gotham Bold"/>
                <a:cs typeface="Gotham Bold"/>
                <a:sym typeface="Gotham Bold"/>
              </a:rPr>
              <a:t>Brain Smart Start</a:t>
            </a:r>
          </a:p>
        </p:txBody>
      </p:sp>
      <p:sp>
        <p:nvSpPr>
          <p:cNvPr id="13" name="Freeform 13">
            <a:extLst>
              <a:ext uri="{FF2B5EF4-FFF2-40B4-BE49-F238E27FC236}">
                <a16:creationId xmlns:a16="http://schemas.microsoft.com/office/drawing/2014/main" id="{387D5DCA-E609-C284-DF62-26956514C005}"/>
              </a:ext>
            </a:extLst>
          </p:cNvPr>
          <p:cNvSpPr/>
          <p:nvPr/>
        </p:nvSpPr>
        <p:spPr>
          <a:xfrm>
            <a:off x="334926" y="6013118"/>
            <a:ext cx="1490488" cy="689629"/>
          </a:xfrm>
          <a:custGeom>
            <a:avLst/>
            <a:gdLst/>
            <a:ahLst/>
            <a:cxnLst/>
            <a:rect l="l" t="t" r="r" b="b"/>
            <a:pathLst>
              <a:path w="1490488" h="689629">
                <a:moveTo>
                  <a:pt x="0" y="0"/>
                </a:moveTo>
                <a:lnTo>
                  <a:pt x="1490488" y="0"/>
                </a:lnTo>
                <a:lnTo>
                  <a:pt x="1490488" y="689629"/>
                </a:lnTo>
                <a:lnTo>
                  <a:pt x="0" y="689629"/>
                </a:lnTo>
                <a:lnTo>
                  <a:pt x="0" y="0"/>
                </a:lnTo>
                <a:close/>
              </a:path>
            </a:pathLst>
          </a:custGeom>
          <a:blipFill>
            <a:blip r:embed="rId3"/>
            <a:stretch>
              <a:fillRect l="-1674" t="-45315" r="-2210" b="-55634"/>
            </a:stretch>
          </a:blipFill>
        </p:spPr>
        <p:txBody>
          <a:bodyPr/>
          <a:lstStyle/>
          <a:p>
            <a:endParaRPr lang="en-US"/>
          </a:p>
        </p:txBody>
      </p:sp>
      <p:sp>
        <p:nvSpPr>
          <p:cNvPr id="6" name="TextBox 5">
            <a:extLst>
              <a:ext uri="{FF2B5EF4-FFF2-40B4-BE49-F238E27FC236}">
                <a16:creationId xmlns:a16="http://schemas.microsoft.com/office/drawing/2014/main" id="{DD9D1F6B-AC8C-58C6-C860-FF315667B05D}"/>
              </a:ext>
            </a:extLst>
          </p:cNvPr>
          <p:cNvSpPr txBox="1"/>
          <p:nvPr/>
        </p:nvSpPr>
        <p:spPr>
          <a:xfrm>
            <a:off x="6148640" y="1858134"/>
            <a:ext cx="5836024" cy="3816429"/>
          </a:xfrm>
          <a:prstGeom prst="rect">
            <a:avLst/>
          </a:prstGeom>
          <a:noFill/>
        </p:spPr>
        <p:txBody>
          <a:bodyPr wrap="square" rtlCol="0">
            <a:spAutoFit/>
          </a:bodyPr>
          <a:lstStyle/>
          <a:p>
            <a:pPr marL="342900" indent="-342900">
              <a:buFont typeface="+mj-lt"/>
              <a:buAutoNum type="arabicPeriod"/>
            </a:pPr>
            <a:r>
              <a:rPr lang="en-US" sz="2200" b="1" dirty="0"/>
              <a:t>Unite- </a:t>
            </a:r>
            <a:r>
              <a:rPr lang="en-US" sz="2200" dirty="0"/>
              <a:t>brings scattered minds and bodies into a more congruent whole.  Everyone on the same page, moving in unison.</a:t>
            </a:r>
          </a:p>
          <a:p>
            <a:pPr marL="342900" indent="-342900">
              <a:buFont typeface="+mj-lt"/>
              <a:buAutoNum type="arabicPeriod"/>
            </a:pPr>
            <a:r>
              <a:rPr lang="en-US" sz="2200" b="1" dirty="0"/>
              <a:t>Disengage Stress- </a:t>
            </a:r>
            <a:r>
              <a:rPr lang="en-US" sz="2200" dirty="0"/>
              <a:t>stressed brains are unable to learn.</a:t>
            </a:r>
          </a:p>
          <a:p>
            <a:pPr marL="342900" indent="-342900">
              <a:buFont typeface="+mj-lt"/>
              <a:buAutoNum type="arabicPeriod"/>
            </a:pPr>
            <a:r>
              <a:rPr lang="en-US" sz="2200" b="1" dirty="0"/>
              <a:t>Connect-</a:t>
            </a:r>
            <a:r>
              <a:rPr lang="en-US" sz="2200" dirty="0"/>
              <a:t> cooperation follows connection.  Disconnected students are disruptive.</a:t>
            </a:r>
            <a:endParaRPr lang="en-US" sz="2200" b="1" dirty="0"/>
          </a:p>
          <a:p>
            <a:pPr marL="342900" indent="-342900">
              <a:buFont typeface="+mj-lt"/>
              <a:buAutoNum type="arabicPeriod"/>
            </a:pPr>
            <a:r>
              <a:rPr lang="en-US" sz="2200" b="1" dirty="0"/>
              <a:t>Commit-</a:t>
            </a:r>
            <a:r>
              <a:rPr lang="en-US" sz="2200" dirty="0"/>
              <a:t>primes the brain for success and actively engages the prefrontal lobes.  Builds self worth and releases feel good chemicals that help us focus our attention.</a:t>
            </a:r>
          </a:p>
        </p:txBody>
      </p:sp>
      <p:pic>
        <p:nvPicPr>
          <p:cNvPr id="7" name="Picture 6" descr="Brain Smart Start">
            <a:extLst>
              <a:ext uri="{FF2B5EF4-FFF2-40B4-BE49-F238E27FC236}">
                <a16:creationId xmlns:a16="http://schemas.microsoft.com/office/drawing/2014/main" id="{42FB1D7A-3552-A888-40CC-BD9C49A791BA}"/>
              </a:ext>
            </a:extLst>
          </p:cNvPr>
          <p:cNvPicPr>
            <a:picLocks noChangeAspect="1"/>
          </p:cNvPicPr>
          <p:nvPr/>
        </p:nvPicPr>
        <p:blipFill>
          <a:blip r:embed="rId4"/>
          <a:stretch>
            <a:fillRect/>
          </a:stretch>
        </p:blipFill>
        <p:spPr>
          <a:xfrm>
            <a:off x="557847" y="1975485"/>
            <a:ext cx="5000625" cy="3333750"/>
          </a:xfrm>
          <a:prstGeom prst="rect">
            <a:avLst/>
          </a:prstGeom>
        </p:spPr>
      </p:pic>
    </p:spTree>
    <p:extLst>
      <p:ext uri="{BB962C8B-B14F-4D97-AF65-F5344CB8AC3E}">
        <p14:creationId xmlns:p14="http://schemas.microsoft.com/office/powerpoint/2010/main" val="2260396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0CF8B9-E127-87A3-5433-338D38A04DC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68C3955-4A3E-F893-0DBA-B0A2F51D7AEC}"/>
              </a:ext>
            </a:extLst>
          </p:cNvPr>
          <p:cNvSpPr/>
          <p:nvPr/>
        </p:nvSpPr>
        <p:spPr>
          <a:xfrm>
            <a:off x="10277526" y="6143075"/>
            <a:ext cx="1707138" cy="500210"/>
          </a:xfrm>
          <a:custGeom>
            <a:avLst/>
            <a:gdLst/>
            <a:ahLst/>
            <a:cxnLst/>
            <a:rect l="l" t="t" r="r" b="b"/>
            <a:pathLst>
              <a:path w="1707138" h="500210">
                <a:moveTo>
                  <a:pt x="0" y="0"/>
                </a:moveTo>
                <a:lnTo>
                  <a:pt x="1707138" y="0"/>
                </a:lnTo>
                <a:lnTo>
                  <a:pt x="1707138" y="500210"/>
                </a:lnTo>
                <a:lnTo>
                  <a:pt x="0" y="500210"/>
                </a:lnTo>
                <a:lnTo>
                  <a:pt x="0" y="0"/>
                </a:lnTo>
                <a:close/>
              </a:path>
            </a:pathLst>
          </a:custGeom>
          <a:blipFill>
            <a:blip r:embed="rId2"/>
            <a:stretch>
              <a:fillRect/>
            </a:stretch>
          </a:blipFill>
        </p:spPr>
        <p:txBody>
          <a:bodyPr/>
          <a:lstStyle/>
          <a:p>
            <a:endParaRPr lang="en-US"/>
          </a:p>
        </p:txBody>
      </p:sp>
      <p:grpSp>
        <p:nvGrpSpPr>
          <p:cNvPr id="3" name="Group 3">
            <a:extLst>
              <a:ext uri="{FF2B5EF4-FFF2-40B4-BE49-F238E27FC236}">
                <a16:creationId xmlns:a16="http://schemas.microsoft.com/office/drawing/2014/main" id="{FBFD863B-734D-E12F-80D4-DDB3706006B9}"/>
              </a:ext>
            </a:extLst>
          </p:cNvPr>
          <p:cNvGrpSpPr/>
          <p:nvPr/>
        </p:nvGrpSpPr>
        <p:grpSpPr>
          <a:xfrm>
            <a:off x="-389001" y="464820"/>
            <a:ext cx="12456953" cy="1039219"/>
            <a:chOff x="0" y="0"/>
            <a:chExt cx="1160788" cy="188041"/>
          </a:xfrm>
        </p:grpSpPr>
        <p:sp>
          <p:nvSpPr>
            <p:cNvPr id="4" name="Freeform 4">
              <a:extLst>
                <a:ext uri="{FF2B5EF4-FFF2-40B4-BE49-F238E27FC236}">
                  <a16:creationId xmlns:a16="http://schemas.microsoft.com/office/drawing/2014/main" id="{F83BE026-EAE6-2DD5-3931-46E242EB3E61}"/>
                </a:ext>
              </a:extLst>
            </p:cNvPr>
            <p:cNvSpPr/>
            <p:nvPr/>
          </p:nvSpPr>
          <p:spPr>
            <a:xfrm>
              <a:off x="0" y="0"/>
              <a:ext cx="1160788" cy="188041"/>
            </a:xfrm>
            <a:custGeom>
              <a:avLst/>
              <a:gdLst/>
              <a:ahLst/>
              <a:cxnLst/>
              <a:rect l="l" t="t" r="r" b="b"/>
              <a:pathLst>
                <a:path w="1160788" h="188041">
                  <a:moveTo>
                    <a:pt x="88927" y="0"/>
                  </a:moveTo>
                  <a:lnTo>
                    <a:pt x="1071860" y="0"/>
                  </a:lnTo>
                  <a:cubicBezTo>
                    <a:pt x="1120974" y="0"/>
                    <a:pt x="1160788" y="39814"/>
                    <a:pt x="1160788" y="88927"/>
                  </a:cubicBezTo>
                  <a:lnTo>
                    <a:pt x="1160788" y="99113"/>
                  </a:lnTo>
                  <a:cubicBezTo>
                    <a:pt x="1160788" y="148226"/>
                    <a:pt x="1120974" y="188041"/>
                    <a:pt x="1071860" y="188041"/>
                  </a:cubicBezTo>
                  <a:lnTo>
                    <a:pt x="88927" y="188041"/>
                  </a:lnTo>
                  <a:cubicBezTo>
                    <a:pt x="39814" y="188041"/>
                    <a:pt x="0" y="148226"/>
                    <a:pt x="0" y="99113"/>
                  </a:cubicBezTo>
                  <a:lnTo>
                    <a:pt x="0" y="88927"/>
                  </a:lnTo>
                  <a:cubicBezTo>
                    <a:pt x="0" y="39814"/>
                    <a:pt x="39814" y="0"/>
                    <a:pt x="88927" y="0"/>
                  </a:cubicBezTo>
                  <a:close/>
                </a:path>
              </a:pathLst>
            </a:custGeom>
            <a:solidFill>
              <a:srgbClr val="044E7C"/>
            </a:solidFill>
          </p:spPr>
          <p:txBody>
            <a:bodyPr/>
            <a:lstStyle/>
            <a:p>
              <a:endParaRPr lang="en-US"/>
            </a:p>
          </p:txBody>
        </p:sp>
        <p:sp>
          <p:nvSpPr>
            <p:cNvPr id="5" name="TextBox 5">
              <a:extLst>
                <a:ext uri="{FF2B5EF4-FFF2-40B4-BE49-F238E27FC236}">
                  <a16:creationId xmlns:a16="http://schemas.microsoft.com/office/drawing/2014/main" id="{2E8685D6-5582-853B-0B64-9C4D8E717AE2}"/>
                </a:ext>
              </a:extLst>
            </p:cNvPr>
            <p:cNvSpPr txBox="1"/>
            <p:nvPr/>
          </p:nvSpPr>
          <p:spPr>
            <a:xfrm>
              <a:off x="0" y="-38100"/>
              <a:ext cx="1160788" cy="226141"/>
            </a:xfrm>
            <a:prstGeom prst="rect">
              <a:avLst/>
            </a:prstGeom>
          </p:spPr>
          <p:txBody>
            <a:bodyPr lIns="50800" tIns="50800" rIns="50800" bIns="50800" rtlCol="0" anchor="ctr"/>
            <a:lstStyle/>
            <a:p>
              <a:pPr algn="ctr">
                <a:lnSpc>
                  <a:spcPts val="1819"/>
                </a:lnSpc>
              </a:pPr>
              <a:endParaRPr/>
            </a:p>
          </p:txBody>
        </p:sp>
      </p:grpSp>
      <p:sp>
        <p:nvSpPr>
          <p:cNvPr id="10" name="TextBox 10">
            <a:extLst>
              <a:ext uri="{FF2B5EF4-FFF2-40B4-BE49-F238E27FC236}">
                <a16:creationId xmlns:a16="http://schemas.microsoft.com/office/drawing/2014/main" id="{51E943A8-84D5-D313-E8D8-F2DE989247F4}"/>
              </a:ext>
            </a:extLst>
          </p:cNvPr>
          <p:cNvSpPr txBox="1"/>
          <p:nvPr/>
        </p:nvSpPr>
        <p:spPr>
          <a:xfrm>
            <a:off x="451420" y="609600"/>
            <a:ext cx="11329454" cy="661015"/>
          </a:xfrm>
          <a:prstGeom prst="rect">
            <a:avLst/>
          </a:prstGeom>
        </p:spPr>
        <p:txBody>
          <a:bodyPr wrap="square" lIns="0" tIns="0" rIns="0" bIns="0" rtlCol="0" anchor="t">
            <a:spAutoFit/>
          </a:bodyPr>
          <a:lstStyle/>
          <a:p>
            <a:pPr algn="l">
              <a:lnSpc>
                <a:spcPts val="5459"/>
              </a:lnSpc>
            </a:pPr>
            <a:r>
              <a:rPr lang="en-US" sz="3899" b="1" dirty="0">
                <a:solidFill>
                  <a:srgbClr val="FFFFFF"/>
                </a:solidFill>
                <a:latin typeface="Gotham Bold"/>
                <a:ea typeface="Gotham Bold"/>
                <a:cs typeface="Gotham Bold"/>
                <a:sym typeface="Gotham Bold"/>
              </a:rPr>
              <a:t>Wish Well </a:t>
            </a:r>
          </a:p>
        </p:txBody>
      </p:sp>
      <p:sp>
        <p:nvSpPr>
          <p:cNvPr id="13" name="Freeform 13">
            <a:extLst>
              <a:ext uri="{FF2B5EF4-FFF2-40B4-BE49-F238E27FC236}">
                <a16:creationId xmlns:a16="http://schemas.microsoft.com/office/drawing/2014/main" id="{593AB8D6-1C6E-1E6A-7C6F-73B1819E2C40}"/>
              </a:ext>
            </a:extLst>
          </p:cNvPr>
          <p:cNvSpPr/>
          <p:nvPr/>
        </p:nvSpPr>
        <p:spPr>
          <a:xfrm>
            <a:off x="334926" y="6013118"/>
            <a:ext cx="1490488" cy="689629"/>
          </a:xfrm>
          <a:custGeom>
            <a:avLst/>
            <a:gdLst/>
            <a:ahLst/>
            <a:cxnLst/>
            <a:rect l="l" t="t" r="r" b="b"/>
            <a:pathLst>
              <a:path w="1490488" h="689629">
                <a:moveTo>
                  <a:pt x="0" y="0"/>
                </a:moveTo>
                <a:lnTo>
                  <a:pt x="1490488" y="0"/>
                </a:lnTo>
                <a:lnTo>
                  <a:pt x="1490488" y="689629"/>
                </a:lnTo>
                <a:lnTo>
                  <a:pt x="0" y="689629"/>
                </a:lnTo>
                <a:lnTo>
                  <a:pt x="0" y="0"/>
                </a:lnTo>
                <a:close/>
              </a:path>
            </a:pathLst>
          </a:custGeom>
          <a:blipFill>
            <a:blip r:embed="rId3"/>
            <a:stretch>
              <a:fillRect l="-1674" t="-45315" r="-2210" b="-55634"/>
            </a:stretch>
          </a:blipFill>
        </p:spPr>
        <p:txBody>
          <a:bodyPr/>
          <a:lstStyle/>
          <a:p>
            <a:endParaRPr lang="en-US"/>
          </a:p>
        </p:txBody>
      </p:sp>
      <p:pic>
        <p:nvPicPr>
          <p:cNvPr id="11" name="Picture 10" descr="We wish you well">
            <a:extLst>
              <a:ext uri="{FF2B5EF4-FFF2-40B4-BE49-F238E27FC236}">
                <a16:creationId xmlns:a16="http://schemas.microsoft.com/office/drawing/2014/main" id="{60FAAA68-F2B8-45DE-C549-23B04DFFBEA2}"/>
              </a:ext>
            </a:extLst>
          </p:cNvPr>
          <p:cNvPicPr>
            <a:picLocks noChangeAspect="1"/>
          </p:cNvPicPr>
          <p:nvPr/>
        </p:nvPicPr>
        <p:blipFill>
          <a:blip r:embed="rId4"/>
          <a:stretch>
            <a:fillRect/>
          </a:stretch>
        </p:blipFill>
        <p:spPr>
          <a:xfrm>
            <a:off x="1062941" y="1615437"/>
            <a:ext cx="3238471" cy="4304467"/>
          </a:xfrm>
          <a:prstGeom prst="rect">
            <a:avLst/>
          </a:prstGeom>
        </p:spPr>
      </p:pic>
      <p:pic>
        <p:nvPicPr>
          <p:cNvPr id="8" name="Picture 7">
            <a:extLst>
              <a:ext uri="{FF2B5EF4-FFF2-40B4-BE49-F238E27FC236}">
                <a16:creationId xmlns:a16="http://schemas.microsoft.com/office/drawing/2014/main" id="{75C485EE-C554-C700-CAFE-3DE54C557949}"/>
              </a:ext>
            </a:extLst>
          </p:cNvPr>
          <p:cNvPicPr>
            <a:picLocks noChangeAspect="1"/>
          </p:cNvPicPr>
          <p:nvPr/>
        </p:nvPicPr>
        <p:blipFill>
          <a:blip r:embed="rId5"/>
          <a:stretch>
            <a:fillRect/>
          </a:stretch>
        </p:blipFill>
        <p:spPr>
          <a:xfrm>
            <a:off x="629963" y="2136561"/>
            <a:ext cx="4640127" cy="3541567"/>
          </a:xfrm>
          <a:prstGeom prst="rect">
            <a:avLst/>
          </a:prstGeom>
        </p:spPr>
      </p:pic>
      <p:sp>
        <p:nvSpPr>
          <p:cNvPr id="6" name="TextBox 5">
            <a:extLst>
              <a:ext uri="{FF2B5EF4-FFF2-40B4-BE49-F238E27FC236}">
                <a16:creationId xmlns:a16="http://schemas.microsoft.com/office/drawing/2014/main" id="{BFEC6288-BDF3-F3B3-A5CD-6E8A9E7EAE5F}"/>
              </a:ext>
            </a:extLst>
          </p:cNvPr>
          <p:cNvSpPr txBox="1"/>
          <p:nvPr/>
        </p:nvSpPr>
        <p:spPr>
          <a:xfrm>
            <a:off x="6469626" y="2408903"/>
            <a:ext cx="5515038" cy="2800767"/>
          </a:xfrm>
          <a:prstGeom prst="rect">
            <a:avLst/>
          </a:prstGeom>
          <a:noFill/>
        </p:spPr>
        <p:txBody>
          <a:bodyPr wrap="square" rtlCol="0">
            <a:spAutoFit/>
          </a:bodyPr>
          <a:lstStyle/>
          <a:p>
            <a:r>
              <a:rPr lang="en-US" sz="4400" dirty="0"/>
              <a:t>Asks children to wish others well that are absent or struggling with life’s challenges. </a:t>
            </a:r>
          </a:p>
        </p:txBody>
      </p:sp>
    </p:spTree>
    <p:extLst>
      <p:ext uri="{BB962C8B-B14F-4D97-AF65-F5344CB8AC3E}">
        <p14:creationId xmlns:p14="http://schemas.microsoft.com/office/powerpoint/2010/main" val="2043191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5B7EE-050F-7371-0326-BA9BD70BDE7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E415F22-13A4-701C-33DA-9C618B843A9F}"/>
              </a:ext>
            </a:extLst>
          </p:cNvPr>
          <p:cNvSpPr/>
          <p:nvPr/>
        </p:nvSpPr>
        <p:spPr>
          <a:xfrm>
            <a:off x="10309425" y="6067203"/>
            <a:ext cx="1707138" cy="500210"/>
          </a:xfrm>
          <a:custGeom>
            <a:avLst/>
            <a:gdLst/>
            <a:ahLst/>
            <a:cxnLst/>
            <a:rect l="l" t="t" r="r" b="b"/>
            <a:pathLst>
              <a:path w="1707138" h="500210">
                <a:moveTo>
                  <a:pt x="0" y="0"/>
                </a:moveTo>
                <a:lnTo>
                  <a:pt x="1707138" y="0"/>
                </a:lnTo>
                <a:lnTo>
                  <a:pt x="1707138" y="500210"/>
                </a:lnTo>
                <a:lnTo>
                  <a:pt x="0" y="500210"/>
                </a:lnTo>
                <a:lnTo>
                  <a:pt x="0" y="0"/>
                </a:lnTo>
                <a:close/>
              </a:path>
            </a:pathLst>
          </a:custGeom>
          <a:blipFill>
            <a:blip r:embed="rId2"/>
            <a:stretch>
              <a:fillRect/>
            </a:stretch>
          </a:blipFill>
        </p:spPr>
        <p:txBody>
          <a:bodyPr/>
          <a:lstStyle/>
          <a:p>
            <a:endParaRPr lang="en-US"/>
          </a:p>
        </p:txBody>
      </p:sp>
      <p:grpSp>
        <p:nvGrpSpPr>
          <p:cNvPr id="3" name="Group 3">
            <a:extLst>
              <a:ext uri="{FF2B5EF4-FFF2-40B4-BE49-F238E27FC236}">
                <a16:creationId xmlns:a16="http://schemas.microsoft.com/office/drawing/2014/main" id="{F96C8642-5645-04DF-F805-9C741F6859D2}"/>
              </a:ext>
            </a:extLst>
          </p:cNvPr>
          <p:cNvGrpSpPr/>
          <p:nvPr/>
        </p:nvGrpSpPr>
        <p:grpSpPr>
          <a:xfrm>
            <a:off x="-123186" y="477331"/>
            <a:ext cx="11863767" cy="1249781"/>
            <a:chOff x="0" y="-38100"/>
            <a:chExt cx="1297037" cy="226141"/>
          </a:xfrm>
        </p:grpSpPr>
        <p:sp>
          <p:nvSpPr>
            <p:cNvPr id="4" name="Freeform 4">
              <a:extLst>
                <a:ext uri="{FF2B5EF4-FFF2-40B4-BE49-F238E27FC236}">
                  <a16:creationId xmlns:a16="http://schemas.microsoft.com/office/drawing/2014/main" id="{55E093CE-E153-26A1-2ABF-DED356731EC3}"/>
                </a:ext>
              </a:extLst>
            </p:cNvPr>
            <p:cNvSpPr/>
            <p:nvPr/>
          </p:nvSpPr>
          <p:spPr>
            <a:xfrm>
              <a:off x="0" y="0"/>
              <a:ext cx="1297037" cy="188041"/>
            </a:xfrm>
            <a:custGeom>
              <a:avLst/>
              <a:gdLst/>
              <a:ahLst/>
              <a:cxnLst/>
              <a:rect l="l" t="t" r="r" b="b"/>
              <a:pathLst>
                <a:path w="1160788" h="188041">
                  <a:moveTo>
                    <a:pt x="88927" y="0"/>
                  </a:moveTo>
                  <a:lnTo>
                    <a:pt x="1071860" y="0"/>
                  </a:lnTo>
                  <a:cubicBezTo>
                    <a:pt x="1120974" y="0"/>
                    <a:pt x="1160788" y="39814"/>
                    <a:pt x="1160788" y="88927"/>
                  </a:cubicBezTo>
                  <a:lnTo>
                    <a:pt x="1160788" y="99113"/>
                  </a:lnTo>
                  <a:cubicBezTo>
                    <a:pt x="1160788" y="148226"/>
                    <a:pt x="1120974" y="188041"/>
                    <a:pt x="1071860" y="188041"/>
                  </a:cubicBezTo>
                  <a:lnTo>
                    <a:pt x="88927" y="188041"/>
                  </a:lnTo>
                  <a:cubicBezTo>
                    <a:pt x="39814" y="188041"/>
                    <a:pt x="0" y="148226"/>
                    <a:pt x="0" y="99113"/>
                  </a:cubicBezTo>
                  <a:lnTo>
                    <a:pt x="0" y="88927"/>
                  </a:lnTo>
                  <a:cubicBezTo>
                    <a:pt x="0" y="39814"/>
                    <a:pt x="39814" y="0"/>
                    <a:pt x="88927" y="0"/>
                  </a:cubicBezTo>
                  <a:close/>
                </a:path>
              </a:pathLst>
            </a:custGeom>
            <a:solidFill>
              <a:srgbClr val="044E7C"/>
            </a:solidFill>
          </p:spPr>
          <p:txBody>
            <a:bodyPr/>
            <a:lstStyle/>
            <a:p>
              <a:endParaRPr lang="en-US"/>
            </a:p>
          </p:txBody>
        </p:sp>
        <p:sp>
          <p:nvSpPr>
            <p:cNvPr id="5" name="TextBox 5">
              <a:extLst>
                <a:ext uri="{FF2B5EF4-FFF2-40B4-BE49-F238E27FC236}">
                  <a16:creationId xmlns:a16="http://schemas.microsoft.com/office/drawing/2014/main" id="{FC613019-2FA9-8914-03C1-68710006F530}"/>
                </a:ext>
              </a:extLst>
            </p:cNvPr>
            <p:cNvSpPr txBox="1"/>
            <p:nvPr/>
          </p:nvSpPr>
          <p:spPr>
            <a:xfrm>
              <a:off x="0" y="-38100"/>
              <a:ext cx="1160788" cy="226141"/>
            </a:xfrm>
            <a:prstGeom prst="rect">
              <a:avLst/>
            </a:prstGeom>
          </p:spPr>
          <p:txBody>
            <a:bodyPr lIns="50800" tIns="50800" rIns="50800" bIns="50800" rtlCol="0" anchor="ctr"/>
            <a:lstStyle/>
            <a:p>
              <a:pPr algn="ctr">
                <a:lnSpc>
                  <a:spcPts val="1819"/>
                </a:lnSpc>
              </a:pPr>
              <a:endParaRPr/>
            </a:p>
          </p:txBody>
        </p:sp>
      </p:grpSp>
      <p:sp>
        <p:nvSpPr>
          <p:cNvPr id="10" name="TextBox 10">
            <a:extLst>
              <a:ext uri="{FF2B5EF4-FFF2-40B4-BE49-F238E27FC236}">
                <a16:creationId xmlns:a16="http://schemas.microsoft.com/office/drawing/2014/main" id="{F15DBB9D-60D3-8566-8684-6E3445D89F9F}"/>
              </a:ext>
            </a:extLst>
          </p:cNvPr>
          <p:cNvSpPr txBox="1"/>
          <p:nvPr/>
        </p:nvSpPr>
        <p:spPr>
          <a:xfrm>
            <a:off x="451419" y="777709"/>
            <a:ext cx="11054781" cy="637354"/>
          </a:xfrm>
          <a:prstGeom prst="rect">
            <a:avLst/>
          </a:prstGeom>
        </p:spPr>
        <p:txBody>
          <a:bodyPr wrap="square" lIns="0" tIns="0" rIns="0" bIns="0" rtlCol="0" anchor="t">
            <a:spAutoFit/>
          </a:bodyPr>
          <a:lstStyle/>
          <a:p>
            <a:pPr algn="l">
              <a:lnSpc>
                <a:spcPts val="5459"/>
              </a:lnSpc>
            </a:pPr>
            <a:r>
              <a:rPr lang="en-US" sz="3200" b="1" dirty="0">
                <a:solidFill>
                  <a:srgbClr val="FFFFFF"/>
                </a:solidFill>
                <a:latin typeface="Gotham Bold"/>
                <a:ea typeface="Gotham Bold"/>
                <a:cs typeface="Gotham Bold"/>
                <a:sym typeface="Gotham Bold"/>
              </a:rPr>
              <a:t>Visual Routines </a:t>
            </a:r>
          </a:p>
        </p:txBody>
      </p:sp>
      <p:sp>
        <p:nvSpPr>
          <p:cNvPr id="13" name="Freeform 13">
            <a:extLst>
              <a:ext uri="{FF2B5EF4-FFF2-40B4-BE49-F238E27FC236}">
                <a16:creationId xmlns:a16="http://schemas.microsoft.com/office/drawing/2014/main" id="{AF482D84-5A86-DD02-8C68-2CB279F10866}"/>
              </a:ext>
            </a:extLst>
          </p:cNvPr>
          <p:cNvSpPr/>
          <p:nvPr/>
        </p:nvSpPr>
        <p:spPr>
          <a:xfrm>
            <a:off x="175437" y="6035854"/>
            <a:ext cx="1490488" cy="689629"/>
          </a:xfrm>
          <a:custGeom>
            <a:avLst/>
            <a:gdLst/>
            <a:ahLst/>
            <a:cxnLst/>
            <a:rect l="l" t="t" r="r" b="b"/>
            <a:pathLst>
              <a:path w="1490488" h="689629">
                <a:moveTo>
                  <a:pt x="0" y="0"/>
                </a:moveTo>
                <a:lnTo>
                  <a:pt x="1490488" y="0"/>
                </a:lnTo>
                <a:lnTo>
                  <a:pt x="1490488" y="689629"/>
                </a:lnTo>
                <a:lnTo>
                  <a:pt x="0" y="689629"/>
                </a:lnTo>
                <a:lnTo>
                  <a:pt x="0" y="0"/>
                </a:lnTo>
                <a:close/>
              </a:path>
            </a:pathLst>
          </a:custGeom>
          <a:blipFill>
            <a:blip r:embed="rId3"/>
            <a:stretch>
              <a:fillRect l="-1674" t="-45315" r="-2210" b="-55634"/>
            </a:stretch>
          </a:blipFill>
        </p:spPr>
        <p:txBody>
          <a:bodyPr/>
          <a:lstStyle/>
          <a:p>
            <a:endParaRPr lang="en-US"/>
          </a:p>
        </p:txBody>
      </p:sp>
      <p:pic>
        <p:nvPicPr>
          <p:cNvPr id="7" name="Picture 6">
            <a:extLst>
              <a:ext uri="{FF2B5EF4-FFF2-40B4-BE49-F238E27FC236}">
                <a16:creationId xmlns:a16="http://schemas.microsoft.com/office/drawing/2014/main" id="{DA1F2CE3-77DC-4E85-BBDD-D3942BAD7123}"/>
              </a:ext>
            </a:extLst>
          </p:cNvPr>
          <p:cNvPicPr>
            <a:picLocks noChangeAspect="1"/>
          </p:cNvPicPr>
          <p:nvPr/>
        </p:nvPicPr>
        <p:blipFill>
          <a:blip r:embed="rId4"/>
          <a:stretch>
            <a:fillRect/>
          </a:stretch>
        </p:blipFill>
        <p:spPr>
          <a:xfrm>
            <a:off x="363793" y="2167839"/>
            <a:ext cx="6096000" cy="3427287"/>
          </a:xfrm>
          <a:prstGeom prst="rect">
            <a:avLst/>
          </a:prstGeom>
        </p:spPr>
      </p:pic>
      <p:sp>
        <p:nvSpPr>
          <p:cNvPr id="8" name="TextBox 7">
            <a:extLst>
              <a:ext uri="{FF2B5EF4-FFF2-40B4-BE49-F238E27FC236}">
                <a16:creationId xmlns:a16="http://schemas.microsoft.com/office/drawing/2014/main" id="{3BFB0BA1-C12C-A498-0C12-7BA8099D6A91}"/>
              </a:ext>
            </a:extLst>
          </p:cNvPr>
          <p:cNvSpPr txBox="1"/>
          <p:nvPr/>
        </p:nvSpPr>
        <p:spPr>
          <a:xfrm>
            <a:off x="6617110" y="2043098"/>
            <a:ext cx="5399453" cy="4524315"/>
          </a:xfrm>
          <a:prstGeom prst="rect">
            <a:avLst/>
          </a:prstGeom>
          <a:noFill/>
        </p:spPr>
        <p:txBody>
          <a:bodyPr wrap="square" rtlCol="0">
            <a:spAutoFit/>
          </a:bodyPr>
          <a:lstStyle/>
          <a:p>
            <a:r>
              <a:rPr lang="en-US" sz="3200" dirty="0"/>
              <a:t>Visual routines communicate our expectations to children through images.  They are the ultimate form of assertive language.  Routines add predictability and consistency to the classroom which in return creates safety.</a:t>
            </a:r>
          </a:p>
        </p:txBody>
      </p:sp>
      <p:pic>
        <p:nvPicPr>
          <p:cNvPr id="9" name="Picture 8">
            <a:extLst>
              <a:ext uri="{FF2B5EF4-FFF2-40B4-BE49-F238E27FC236}">
                <a16:creationId xmlns:a16="http://schemas.microsoft.com/office/drawing/2014/main" id="{E66EB289-6C9E-EFE3-BFE7-78F5F46C2CA3}"/>
              </a:ext>
            </a:extLst>
          </p:cNvPr>
          <p:cNvPicPr>
            <a:picLocks noChangeAspect="1"/>
          </p:cNvPicPr>
          <p:nvPr/>
        </p:nvPicPr>
        <p:blipFill>
          <a:blip r:embed="rId5"/>
          <a:stretch>
            <a:fillRect/>
          </a:stretch>
        </p:blipFill>
        <p:spPr>
          <a:xfrm>
            <a:off x="451419" y="1937674"/>
            <a:ext cx="5399453" cy="4049590"/>
          </a:xfrm>
          <a:prstGeom prst="rect">
            <a:avLst/>
          </a:prstGeom>
        </p:spPr>
      </p:pic>
      <p:pic>
        <p:nvPicPr>
          <p:cNvPr id="12" name="Image" descr="Image">
            <a:extLst>
              <a:ext uri="{FF2B5EF4-FFF2-40B4-BE49-F238E27FC236}">
                <a16:creationId xmlns:a16="http://schemas.microsoft.com/office/drawing/2014/main" id="{2033A56B-3CC4-A5C5-ADD4-AF20FCA4BC7B}"/>
              </a:ext>
            </a:extLst>
          </p:cNvPr>
          <p:cNvPicPr>
            <a:picLocks noChangeAspect="1"/>
          </p:cNvPicPr>
          <p:nvPr/>
        </p:nvPicPr>
        <p:blipFill>
          <a:blip r:embed="rId6"/>
          <a:srcRect t="18683" b="16824"/>
          <a:stretch>
            <a:fillRect/>
          </a:stretch>
        </p:blipFill>
        <p:spPr>
          <a:xfrm>
            <a:off x="0" y="2119249"/>
            <a:ext cx="6688756" cy="3239568"/>
          </a:xfrm>
          <a:prstGeom prst="rect">
            <a:avLst/>
          </a:prstGeom>
          <a:ln w="25400">
            <a:miter lim="400000"/>
          </a:ln>
          <a:effectLst>
            <a:outerShdw blurRad="254000" dist="127000" dir="5400000" rotWithShape="0">
              <a:srgbClr val="000000">
                <a:alpha val="70000"/>
              </a:srgbClr>
            </a:outerShdw>
          </a:effectLst>
        </p:spPr>
      </p:pic>
    </p:spTree>
    <p:extLst>
      <p:ext uri="{BB962C8B-B14F-4D97-AF65-F5344CB8AC3E}">
        <p14:creationId xmlns:p14="http://schemas.microsoft.com/office/powerpoint/2010/main" val="2047060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Why Teaching Matters? Key Lessons for Educators | NGLC">
            <a:extLst>
              <a:ext uri="{FF2B5EF4-FFF2-40B4-BE49-F238E27FC236}">
                <a16:creationId xmlns:a16="http://schemas.microsoft.com/office/drawing/2014/main" id="{29657C85-37B5-79F1-5D50-AFDA563A0859}"/>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l="1333"/>
          <a:stretch>
            <a:fillRect/>
          </a:stretch>
        </p:blipFill>
        <p:spPr bwMode="auto">
          <a:xfrm>
            <a:off x="20" y="30438"/>
            <a:ext cx="12191980" cy="685799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EDDDBF1-D1BA-BFF5-BCFC-66E291F93E1E}"/>
              </a:ext>
            </a:extLst>
          </p:cNvPr>
          <p:cNvSpPr>
            <a:spLocks noGrp="1"/>
          </p:cNvSpPr>
          <p:nvPr>
            <p:ph type="title"/>
          </p:nvPr>
        </p:nvSpPr>
        <p:spPr>
          <a:xfrm>
            <a:off x="838199" y="1065862"/>
            <a:ext cx="6052955" cy="4726276"/>
          </a:xfrm>
        </p:spPr>
        <p:txBody>
          <a:bodyPr vert="horz" lIns="91440" tIns="45720" rIns="91440" bIns="45720" rtlCol="0" anchor="ctr">
            <a:normAutofit/>
          </a:bodyPr>
          <a:lstStyle/>
          <a:p>
            <a:pPr algn="r"/>
            <a:r>
              <a:rPr lang="en-US" sz="8000" b="1" dirty="0">
                <a:ln w="22225">
                  <a:solidFill>
                    <a:srgbClr val="FFFFFF"/>
                  </a:solidFill>
                </a:ln>
              </a:rPr>
              <a:t>The Adult State Sets the Climate</a:t>
            </a:r>
            <a:br>
              <a:rPr lang="en-US" sz="8000" dirty="0">
                <a:ln w="22225">
                  <a:solidFill>
                    <a:srgbClr val="FFFFFF"/>
                  </a:solidFill>
                </a:ln>
              </a:rPr>
            </a:br>
            <a:endParaRPr lang="en-US" sz="8000" dirty="0">
              <a:ln w="22225">
                <a:solidFill>
                  <a:srgbClr val="FFFFFF"/>
                </a:solidFill>
              </a:ln>
            </a:endParaRPr>
          </a:p>
        </p:txBody>
      </p:sp>
      <p:sp>
        <p:nvSpPr>
          <p:cNvPr id="3" name="Content Placeholder 2">
            <a:extLst>
              <a:ext uri="{FF2B5EF4-FFF2-40B4-BE49-F238E27FC236}">
                <a16:creationId xmlns:a16="http://schemas.microsoft.com/office/drawing/2014/main" id="{55E5115E-FAB2-CC02-74C0-F9FE652D7907}"/>
              </a:ext>
            </a:extLst>
          </p:cNvPr>
          <p:cNvSpPr>
            <a:spLocks noGrp="1"/>
          </p:cNvSpPr>
          <p:nvPr>
            <p:ph sz="half" idx="1"/>
          </p:nvPr>
        </p:nvSpPr>
        <p:spPr>
          <a:xfrm>
            <a:off x="7611576" y="1617595"/>
            <a:ext cx="3860002" cy="4726276"/>
          </a:xfrm>
        </p:spPr>
        <p:txBody>
          <a:bodyPr vert="horz" lIns="91440" tIns="45720" rIns="91440" bIns="45720" rtlCol="0" anchor="ctr">
            <a:normAutofit/>
          </a:bodyPr>
          <a:lstStyle/>
          <a:p>
            <a:pPr marL="0" indent="0">
              <a:buNone/>
            </a:pPr>
            <a:r>
              <a:rPr lang="en-US" sz="2000" b="1" dirty="0"/>
              <a:t>The emotional tone of a classroom or organization begins with the adult. When leaders and educators regulate themselves first, they create the conditions where risk-taking, creativity, and possibility can flourish.</a:t>
            </a:r>
          </a:p>
          <a:p>
            <a:pPr marL="0"/>
            <a:endParaRPr lang="en-US" sz="2000" dirty="0">
              <a:solidFill>
                <a:srgbClr val="FFFFFF"/>
              </a:solidFill>
            </a:endParaRPr>
          </a:p>
        </p:txBody>
      </p:sp>
      <p:sp>
        <p:nvSpPr>
          <p:cNvPr id="4" name="Freeform 13">
            <a:extLst>
              <a:ext uri="{FF2B5EF4-FFF2-40B4-BE49-F238E27FC236}">
                <a16:creationId xmlns:a16="http://schemas.microsoft.com/office/drawing/2014/main" id="{5C15FC22-0832-5CA9-7C7D-5B84807A25C3}"/>
              </a:ext>
            </a:extLst>
          </p:cNvPr>
          <p:cNvSpPr/>
          <p:nvPr/>
        </p:nvSpPr>
        <p:spPr>
          <a:xfrm>
            <a:off x="175437" y="6035854"/>
            <a:ext cx="1490488" cy="689629"/>
          </a:xfrm>
          <a:custGeom>
            <a:avLst/>
            <a:gdLst/>
            <a:ahLst/>
            <a:cxnLst/>
            <a:rect l="l" t="t" r="r" b="b"/>
            <a:pathLst>
              <a:path w="1490488" h="689629">
                <a:moveTo>
                  <a:pt x="0" y="0"/>
                </a:moveTo>
                <a:lnTo>
                  <a:pt x="1490488" y="0"/>
                </a:lnTo>
                <a:lnTo>
                  <a:pt x="1490488" y="689629"/>
                </a:lnTo>
                <a:lnTo>
                  <a:pt x="0" y="689629"/>
                </a:lnTo>
                <a:lnTo>
                  <a:pt x="0" y="0"/>
                </a:lnTo>
                <a:close/>
              </a:path>
            </a:pathLst>
          </a:custGeom>
          <a:blipFill>
            <a:blip r:embed="rId4"/>
            <a:stretch>
              <a:fillRect l="-1674" t="-45315" r="-2210" b="-55634"/>
            </a:stretch>
          </a:blipFill>
        </p:spPr>
        <p:txBody>
          <a:bodyPr/>
          <a:lstStyle/>
          <a:p>
            <a:endParaRPr lang="en-US"/>
          </a:p>
        </p:txBody>
      </p:sp>
      <p:sp>
        <p:nvSpPr>
          <p:cNvPr id="5" name="Freeform 2">
            <a:extLst>
              <a:ext uri="{FF2B5EF4-FFF2-40B4-BE49-F238E27FC236}">
                <a16:creationId xmlns:a16="http://schemas.microsoft.com/office/drawing/2014/main" id="{EAE1CA3E-C89E-DCA7-6566-BE054A69D8B7}"/>
              </a:ext>
            </a:extLst>
          </p:cNvPr>
          <p:cNvSpPr/>
          <p:nvPr/>
        </p:nvSpPr>
        <p:spPr>
          <a:xfrm>
            <a:off x="10309425" y="6195238"/>
            <a:ext cx="1707138" cy="500210"/>
          </a:xfrm>
          <a:custGeom>
            <a:avLst/>
            <a:gdLst/>
            <a:ahLst/>
            <a:cxnLst/>
            <a:rect l="l" t="t" r="r" b="b"/>
            <a:pathLst>
              <a:path w="1707138" h="500210">
                <a:moveTo>
                  <a:pt x="0" y="0"/>
                </a:moveTo>
                <a:lnTo>
                  <a:pt x="1707138" y="0"/>
                </a:lnTo>
                <a:lnTo>
                  <a:pt x="1707138" y="500210"/>
                </a:lnTo>
                <a:lnTo>
                  <a:pt x="0" y="500210"/>
                </a:lnTo>
                <a:lnTo>
                  <a:pt x="0" y="0"/>
                </a:lnTo>
                <a:close/>
              </a:path>
            </a:pathLst>
          </a:custGeom>
          <a:blipFill>
            <a:blip r:embed="rId5"/>
            <a:stretch>
              <a:fillRect/>
            </a:stretch>
          </a:blipFill>
        </p:spPr>
        <p:txBody>
          <a:bodyPr/>
          <a:lstStyle/>
          <a:p>
            <a:endParaRPr lang="en-US"/>
          </a:p>
        </p:txBody>
      </p:sp>
    </p:spTree>
    <p:extLst>
      <p:ext uri="{BB962C8B-B14F-4D97-AF65-F5344CB8AC3E}">
        <p14:creationId xmlns:p14="http://schemas.microsoft.com/office/powerpoint/2010/main" val="39480625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Achieve Better Learning: Utilize Curiosity to Stimulate Brain Function">
            <a:extLst>
              <a:ext uri="{FF2B5EF4-FFF2-40B4-BE49-F238E27FC236}">
                <a16:creationId xmlns:a16="http://schemas.microsoft.com/office/drawing/2014/main" id="{143A5E33-B9CE-AF37-0A60-D1FCB3F14E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4865" r="5118" b="-1"/>
          <a:stretch>
            <a:fillRect/>
          </a:stretch>
        </p:blipFill>
        <p:spPr bwMode="auto">
          <a:xfrm>
            <a:off x="2522356"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1033" name="Rectangle 103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823F965-51C0-C871-F3DE-CA8795A36F95}"/>
              </a:ext>
            </a:extLst>
          </p:cNvPr>
          <p:cNvSpPr>
            <a:spLocks noGrp="1"/>
          </p:cNvSpPr>
          <p:nvPr>
            <p:ph type="title"/>
          </p:nvPr>
        </p:nvSpPr>
        <p:spPr>
          <a:xfrm>
            <a:off x="838200" y="365125"/>
            <a:ext cx="3822189" cy="1899912"/>
          </a:xfrm>
        </p:spPr>
        <p:txBody>
          <a:bodyPr vert="horz" lIns="91440" tIns="45720" rIns="91440" bIns="45720" rtlCol="0" anchor="ctr">
            <a:normAutofit/>
          </a:bodyPr>
          <a:lstStyle/>
          <a:p>
            <a:r>
              <a:rPr lang="en-US" sz="4000" b="1" dirty="0"/>
              <a:t>Regulation Fuels Curiosity</a:t>
            </a:r>
            <a:br>
              <a:rPr lang="en-US" sz="4000" dirty="0"/>
            </a:br>
            <a:endParaRPr lang="en-US" sz="4000"/>
          </a:p>
        </p:txBody>
      </p:sp>
      <p:sp>
        <p:nvSpPr>
          <p:cNvPr id="3" name="Content Placeholder 2">
            <a:extLst>
              <a:ext uri="{FF2B5EF4-FFF2-40B4-BE49-F238E27FC236}">
                <a16:creationId xmlns:a16="http://schemas.microsoft.com/office/drawing/2014/main" id="{49C8D453-3ABF-C9CF-371B-20FDF36FB73D}"/>
              </a:ext>
            </a:extLst>
          </p:cNvPr>
          <p:cNvSpPr>
            <a:spLocks noGrp="1"/>
          </p:cNvSpPr>
          <p:nvPr>
            <p:ph sz="half" idx="1"/>
          </p:nvPr>
        </p:nvSpPr>
        <p:spPr>
          <a:xfrm>
            <a:off x="838200" y="2434201"/>
            <a:ext cx="3822189" cy="3742762"/>
          </a:xfrm>
        </p:spPr>
        <p:txBody>
          <a:bodyPr vert="horz" lIns="91440" tIns="45720" rIns="91440" bIns="45720" rtlCol="0">
            <a:normAutofit/>
          </a:bodyPr>
          <a:lstStyle/>
          <a:p>
            <a:pPr marL="0"/>
            <a:r>
              <a:rPr lang="en-US" sz="2000"/>
              <a:t>Curiosity is not a personality trait — it is a regulated state. When children and adults feel safe in their nervous systems, their brains are free to explore, create, and problem-solve. Safety is the prerequisite for wonder.</a:t>
            </a:r>
          </a:p>
          <a:p>
            <a:pPr marL="0"/>
            <a:endParaRPr lang="en-US" sz="2000"/>
          </a:p>
        </p:txBody>
      </p:sp>
      <p:sp>
        <p:nvSpPr>
          <p:cNvPr id="4" name="Freeform 13">
            <a:extLst>
              <a:ext uri="{FF2B5EF4-FFF2-40B4-BE49-F238E27FC236}">
                <a16:creationId xmlns:a16="http://schemas.microsoft.com/office/drawing/2014/main" id="{AD8C1ACA-C401-3672-D504-EF83675B5CAF}"/>
              </a:ext>
            </a:extLst>
          </p:cNvPr>
          <p:cNvSpPr/>
          <p:nvPr/>
        </p:nvSpPr>
        <p:spPr>
          <a:xfrm>
            <a:off x="175437" y="6035854"/>
            <a:ext cx="1490488" cy="689629"/>
          </a:xfrm>
          <a:custGeom>
            <a:avLst/>
            <a:gdLst/>
            <a:ahLst/>
            <a:cxnLst/>
            <a:rect l="l" t="t" r="r" b="b"/>
            <a:pathLst>
              <a:path w="1490488" h="689629">
                <a:moveTo>
                  <a:pt x="0" y="0"/>
                </a:moveTo>
                <a:lnTo>
                  <a:pt x="1490488" y="0"/>
                </a:lnTo>
                <a:lnTo>
                  <a:pt x="1490488" y="689629"/>
                </a:lnTo>
                <a:lnTo>
                  <a:pt x="0" y="689629"/>
                </a:lnTo>
                <a:lnTo>
                  <a:pt x="0" y="0"/>
                </a:lnTo>
                <a:close/>
              </a:path>
            </a:pathLst>
          </a:custGeom>
          <a:blipFill>
            <a:blip r:embed="rId3"/>
            <a:stretch>
              <a:fillRect l="-1674" t="-45315" r="-2210" b="-55634"/>
            </a:stretch>
          </a:blipFill>
        </p:spPr>
        <p:txBody>
          <a:bodyPr/>
          <a:lstStyle/>
          <a:p>
            <a:endParaRPr lang="en-US"/>
          </a:p>
        </p:txBody>
      </p:sp>
      <p:sp>
        <p:nvSpPr>
          <p:cNvPr id="5" name="Freeform 2">
            <a:extLst>
              <a:ext uri="{FF2B5EF4-FFF2-40B4-BE49-F238E27FC236}">
                <a16:creationId xmlns:a16="http://schemas.microsoft.com/office/drawing/2014/main" id="{38F7B6D2-970A-DCEF-5AB7-858954A387BB}"/>
              </a:ext>
            </a:extLst>
          </p:cNvPr>
          <p:cNvSpPr/>
          <p:nvPr/>
        </p:nvSpPr>
        <p:spPr>
          <a:xfrm>
            <a:off x="10309425" y="6195238"/>
            <a:ext cx="1707138" cy="500210"/>
          </a:xfrm>
          <a:custGeom>
            <a:avLst/>
            <a:gdLst/>
            <a:ahLst/>
            <a:cxnLst/>
            <a:rect l="l" t="t" r="r" b="b"/>
            <a:pathLst>
              <a:path w="1707138" h="500210">
                <a:moveTo>
                  <a:pt x="0" y="0"/>
                </a:moveTo>
                <a:lnTo>
                  <a:pt x="1707138" y="0"/>
                </a:lnTo>
                <a:lnTo>
                  <a:pt x="1707138" y="500210"/>
                </a:lnTo>
                <a:lnTo>
                  <a:pt x="0" y="500210"/>
                </a:lnTo>
                <a:lnTo>
                  <a:pt x="0" y="0"/>
                </a:lnTo>
                <a:close/>
              </a:path>
            </a:pathLst>
          </a:custGeom>
          <a:blipFill>
            <a:blip r:embed="rId4"/>
            <a:stretch>
              <a:fillRect/>
            </a:stretch>
          </a:blipFill>
        </p:spPr>
        <p:txBody>
          <a:bodyPr/>
          <a:lstStyle/>
          <a:p>
            <a:endParaRPr lang="en-US"/>
          </a:p>
        </p:txBody>
      </p:sp>
    </p:spTree>
    <p:extLst>
      <p:ext uri="{BB962C8B-B14F-4D97-AF65-F5344CB8AC3E}">
        <p14:creationId xmlns:p14="http://schemas.microsoft.com/office/powerpoint/2010/main" val="10578922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716218-9914-58CD-C9FA-6389CD5610A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38BD13A-E7F2-0D95-2D58-AF63B1424B46}"/>
              </a:ext>
            </a:extLst>
          </p:cNvPr>
          <p:cNvSpPr/>
          <p:nvPr/>
        </p:nvSpPr>
        <p:spPr>
          <a:xfrm>
            <a:off x="10309425" y="6067203"/>
            <a:ext cx="1707138" cy="500210"/>
          </a:xfrm>
          <a:custGeom>
            <a:avLst/>
            <a:gdLst/>
            <a:ahLst/>
            <a:cxnLst/>
            <a:rect l="l" t="t" r="r" b="b"/>
            <a:pathLst>
              <a:path w="1707138" h="500210">
                <a:moveTo>
                  <a:pt x="0" y="0"/>
                </a:moveTo>
                <a:lnTo>
                  <a:pt x="1707138" y="0"/>
                </a:lnTo>
                <a:lnTo>
                  <a:pt x="1707138" y="500210"/>
                </a:lnTo>
                <a:lnTo>
                  <a:pt x="0" y="500210"/>
                </a:lnTo>
                <a:lnTo>
                  <a:pt x="0" y="0"/>
                </a:lnTo>
                <a:close/>
              </a:path>
            </a:pathLst>
          </a:custGeom>
          <a:blipFill>
            <a:blip r:embed="rId2"/>
            <a:stretch>
              <a:fillRect/>
            </a:stretch>
          </a:blipFill>
        </p:spPr>
        <p:txBody>
          <a:bodyPr/>
          <a:lstStyle/>
          <a:p>
            <a:endParaRPr lang="en-US"/>
          </a:p>
        </p:txBody>
      </p:sp>
      <p:grpSp>
        <p:nvGrpSpPr>
          <p:cNvPr id="3" name="Group 3">
            <a:extLst>
              <a:ext uri="{FF2B5EF4-FFF2-40B4-BE49-F238E27FC236}">
                <a16:creationId xmlns:a16="http://schemas.microsoft.com/office/drawing/2014/main" id="{D039C57C-A768-559B-E06B-4B68C654A6E8}"/>
              </a:ext>
            </a:extLst>
          </p:cNvPr>
          <p:cNvGrpSpPr/>
          <p:nvPr/>
        </p:nvGrpSpPr>
        <p:grpSpPr>
          <a:xfrm>
            <a:off x="-123186" y="497651"/>
            <a:ext cx="11863767" cy="1249781"/>
            <a:chOff x="0" y="-38100"/>
            <a:chExt cx="1297037" cy="226141"/>
          </a:xfrm>
        </p:grpSpPr>
        <p:sp>
          <p:nvSpPr>
            <p:cNvPr id="4" name="Freeform 4">
              <a:extLst>
                <a:ext uri="{FF2B5EF4-FFF2-40B4-BE49-F238E27FC236}">
                  <a16:creationId xmlns:a16="http://schemas.microsoft.com/office/drawing/2014/main" id="{3EADB9DC-354E-FB97-4675-867DD99D2239}"/>
                </a:ext>
              </a:extLst>
            </p:cNvPr>
            <p:cNvSpPr/>
            <p:nvPr/>
          </p:nvSpPr>
          <p:spPr>
            <a:xfrm>
              <a:off x="0" y="0"/>
              <a:ext cx="1297037" cy="188041"/>
            </a:xfrm>
            <a:custGeom>
              <a:avLst/>
              <a:gdLst/>
              <a:ahLst/>
              <a:cxnLst/>
              <a:rect l="l" t="t" r="r" b="b"/>
              <a:pathLst>
                <a:path w="1160788" h="188041">
                  <a:moveTo>
                    <a:pt x="88927" y="0"/>
                  </a:moveTo>
                  <a:lnTo>
                    <a:pt x="1071860" y="0"/>
                  </a:lnTo>
                  <a:cubicBezTo>
                    <a:pt x="1120974" y="0"/>
                    <a:pt x="1160788" y="39814"/>
                    <a:pt x="1160788" y="88927"/>
                  </a:cubicBezTo>
                  <a:lnTo>
                    <a:pt x="1160788" y="99113"/>
                  </a:lnTo>
                  <a:cubicBezTo>
                    <a:pt x="1160788" y="148226"/>
                    <a:pt x="1120974" y="188041"/>
                    <a:pt x="1071860" y="188041"/>
                  </a:cubicBezTo>
                  <a:lnTo>
                    <a:pt x="88927" y="188041"/>
                  </a:lnTo>
                  <a:cubicBezTo>
                    <a:pt x="39814" y="188041"/>
                    <a:pt x="0" y="148226"/>
                    <a:pt x="0" y="99113"/>
                  </a:cubicBezTo>
                  <a:lnTo>
                    <a:pt x="0" y="88927"/>
                  </a:lnTo>
                  <a:cubicBezTo>
                    <a:pt x="0" y="39814"/>
                    <a:pt x="39814" y="0"/>
                    <a:pt x="88927" y="0"/>
                  </a:cubicBezTo>
                  <a:close/>
                </a:path>
              </a:pathLst>
            </a:custGeom>
            <a:solidFill>
              <a:srgbClr val="044E7C"/>
            </a:solidFill>
          </p:spPr>
          <p:txBody>
            <a:bodyPr/>
            <a:lstStyle/>
            <a:p>
              <a:endParaRPr lang="en-US"/>
            </a:p>
          </p:txBody>
        </p:sp>
        <p:sp>
          <p:nvSpPr>
            <p:cNvPr id="5" name="TextBox 5">
              <a:extLst>
                <a:ext uri="{FF2B5EF4-FFF2-40B4-BE49-F238E27FC236}">
                  <a16:creationId xmlns:a16="http://schemas.microsoft.com/office/drawing/2014/main" id="{328B92A9-EA5C-CF2A-6DC8-C40101BF86C0}"/>
                </a:ext>
              </a:extLst>
            </p:cNvPr>
            <p:cNvSpPr txBox="1"/>
            <p:nvPr/>
          </p:nvSpPr>
          <p:spPr>
            <a:xfrm>
              <a:off x="0" y="-38100"/>
              <a:ext cx="1160788" cy="226141"/>
            </a:xfrm>
            <a:prstGeom prst="rect">
              <a:avLst/>
            </a:prstGeom>
          </p:spPr>
          <p:txBody>
            <a:bodyPr lIns="50800" tIns="50800" rIns="50800" bIns="50800" rtlCol="0" anchor="ctr"/>
            <a:lstStyle/>
            <a:p>
              <a:pPr algn="ctr">
                <a:lnSpc>
                  <a:spcPts val="1819"/>
                </a:lnSpc>
              </a:pPr>
              <a:endParaRPr/>
            </a:p>
          </p:txBody>
        </p:sp>
      </p:grpSp>
      <p:sp>
        <p:nvSpPr>
          <p:cNvPr id="10" name="TextBox 10">
            <a:extLst>
              <a:ext uri="{FF2B5EF4-FFF2-40B4-BE49-F238E27FC236}">
                <a16:creationId xmlns:a16="http://schemas.microsoft.com/office/drawing/2014/main" id="{CF2351E8-D952-0EB8-DC83-CDF14C4FAAFA}"/>
              </a:ext>
            </a:extLst>
          </p:cNvPr>
          <p:cNvSpPr txBox="1"/>
          <p:nvPr/>
        </p:nvSpPr>
        <p:spPr>
          <a:xfrm>
            <a:off x="451419" y="777709"/>
            <a:ext cx="11054781" cy="637354"/>
          </a:xfrm>
          <a:prstGeom prst="rect">
            <a:avLst/>
          </a:prstGeom>
        </p:spPr>
        <p:txBody>
          <a:bodyPr wrap="square" lIns="0" tIns="0" rIns="0" bIns="0" rtlCol="0" anchor="t">
            <a:spAutoFit/>
          </a:bodyPr>
          <a:lstStyle/>
          <a:p>
            <a:pPr algn="l">
              <a:lnSpc>
                <a:spcPts val="5459"/>
              </a:lnSpc>
            </a:pPr>
            <a:r>
              <a:rPr lang="en-US" sz="3200" b="1" dirty="0">
                <a:solidFill>
                  <a:srgbClr val="FFFFFF"/>
                </a:solidFill>
                <a:latin typeface="Gotham Bold"/>
                <a:ea typeface="Gotham Bold"/>
                <a:cs typeface="Gotham Bold"/>
                <a:sym typeface="Gotham Bold"/>
              </a:rPr>
              <a:t>Create Relationships That Support Learning All Year</a:t>
            </a:r>
          </a:p>
        </p:txBody>
      </p:sp>
      <p:sp>
        <p:nvSpPr>
          <p:cNvPr id="13" name="Freeform 13">
            <a:extLst>
              <a:ext uri="{FF2B5EF4-FFF2-40B4-BE49-F238E27FC236}">
                <a16:creationId xmlns:a16="http://schemas.microsoft.com/office/drawing/2014/main" id="{679B45A2-B4F8-EFD3-7FA2-F440D2F04657}"/>
              </a:ext>
            </a:extLst>
          </p:cNvPr>
          <p:cNvSpPr/>
          <p:nvPr/>
        </p:nvSpPr>
        <p:spPr>
          <a:xfrm>
            <a:off x="175437" y="6035854"/>
            <a:ext cx="1490488" cy="689629"/>
          </a:xfrm>
          <a:custGeom>
            <a:avLst/>
            <a:gdLst/>
            <a:ahLst/>
            <a:cxnLst/>
            <a:rect l="l" t="t" r="r" b="b"/>
            <a:pathLst>
              <a:path w="1490488" h="689629">
                <a:moveTo>
                  <a:pt x="0" y="0"/>
                </a:moveTo>
                <a:lnTo>
                  <a:pt x="1490488" y="0"/>
                </a:lnTo>
                <a:lnTo>
                  <a:pt x="1490488" y="689629"/>
                </a:lnTo>
                <a:lnTo>
                  <a:pt x="0" y="689629"/>
                </a:lnTo>
                <a:lnTo>
                  <a:pt x="0" y="0"/>
                </a:lnTo>
                <a:close/>
              </a:path>
            </a:pathLst>
          </a:custGeom>
          <a:blipFill>
            <a:blip r:embed="rId3"/>
            <a:stretch>
              <a:fillRect l="-1674" t="-45315" r="-2210" b="-55634"/>
            </a:stretch>
          </a:blipFill>
        </p:spPr>
        <p:txBody>
          <a:bodyPr/>
          <a:lstStyle/>
          <a:p>
            <a:endParaRPr lang="en-US"/>
          </a:p>
        </p:txBody>
      </p:sp>
      <p:sp>
        <p:nvSpPr>
          <p:cNvPr id="9" name="TextBox 8">
            <a:extLst>
              <a:ext uri="{FF2B5EF4-FFF2-40B4-BE49-F238E27FC236}">
                <a16:creationId xmlns:a16="http://schemas.microsoft.com/office/drawing/2014/main" id="{3CCE65BC-D60D-5ABB-AE52-832BC261FDD4}"/>
              </a:ext>
            </a:extLst>
          </p:cNvPr>
          <p:cNvSpPr txBox="1"/>
          <p:nvPr/>
        </p:nvSpPr>
        <p:spPr>
          <a:xfrm>
            <a:off x="658906" y="1937674"/>
            <a:ext cx="5836024" cy="4093428"/>
          </a:xfrm>
          <a:prstGeom prst="rect">
            <a:avLst/>
          </a:prstGeom>
          <a:noFill/>
        </p:spPr>
        <p:txBody>
          <a:bodyPr wrap="square" rtlCol="0">
            <a:spAutoFit/>
          </a:bodyPr>
          <a:lstStyle/>
          <a:p>
            <a:pPr marL="342900" indent="-342900">
              <a:buFont typeface="+mj-lt"/>
              <a:buAutoNum type="arabicPeriod"/>
            </a:pPr>
            <a:r>
              <a:rPr lang="en-US" sz="2000" b="1" dirty="0"/>
              <a:t>Connection is the Foundation for Cooperation:  </a:t>
            </a:r>
            <a:r>
              <a:rPr lang="en-US" sz="2000" dirty="0"/>
              <a:t>Build relationships that help children be more willing and able to participate, collaborate, and follow classroom expectations</a:t>
            </a:r>
          </a:p>
          <a:p>
            <a:pPr marL="342900" indent="-342900">
              <a:buFont typeface="+mj-lt"/>
              <a:buAutoNum type="arabicPeriod"/>
            </a:pPr>
            <a:r>
              <a:rPr lang="en-US" sz="2000" b="1" dirty="0"/>
              <a:t>See the Need Beneath the Behavior</a:t>
            </a:r>
            <a:r>
              <a:rPr lang="en-US" sz="2000" dirty="0"/>
              <a:t>:  Use challenging behaviors as opportunities to connect, teach and develop skills rather than simply correct behavior</a:t>
            </a:r>
          </a:p>
          <a:p>
            <a:pPr marL="342900" indent="-342900">
              <a:buFont typeface="+mj-lt"/>
              <a:buAutoNum type="arabicPeriod"/>
            </a:pPr>
            <a:r>
              <a:rPr lang="en-US" sz="2000" b="1" dirty="0"/>
              <a:t>Make Connection Part of the Daily Experience</a:t>
            </a:r>
            <a:r>
              <a:rPr lang="en-US" sz="2000" dirty="0"/>
              <a:t>:  Embed moments of empathy, encouragement, celebration and contribution throughout the day so relationships remain strong beyond the first weeks of school</a:t>
            </a:r>
          </a:p>
        </p:txBody>
      </p:sp>
      <p:pic>
        <p:nvPicPr>
          <p:cNvPr id="11" name="Picture 10" descr="9 Conscious discipline ideas | conscious discipline, discipline, teaching">
            <a:extLst>
              <a:ext uri="{FF2B5EF4-FFF2-40B4-BE49-F238E27FC236}">
                <a16:creationId xmlns:a16="http://schemas.microsoft.com/office/drawing/2014/main" id="{E1C7BDA1-5371-C9D0-3302-A39D42D71EE1}"/>
              </a:ext>
            </a:extLst>
          </p:cNvPr>
          <p:cNvPicPr>
            <a:picLocks noChangeAspect="1"/>
          </p:cNvPicPr>
          <p:nvPr/>
        </p:nvPicPr>
        <p:blipFill>
          <a:blip r:embed="rId4"/>
          <a:stretch>
            <a:fillRect/>
          </a:stretch>
        </p:blipFill>
        <p:spPr>
          <a:xfrm>
            <a:off x="7207504" y="2197253"/>
            <a:ext cx="4533077" cy="3399808"/>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34471569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8,200+ Sad Child In Kindergarten Stock Photos, Pictures &amp; Royalty-Free  Images - iStock">
            <a:extLst>
              <a:ext uri="{FF2B5EF4-FFF2-40B4-BE49-F238E27FC236}">
                <a16:creationId xmlns:a16="http://schemas.microsoft.com/office/drawing/2014/main" id="{4A7D0C44-075D-8F7F-1E50-9C1966CC9C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5882" b="-1"/>
          <a:stretch>
            <a:fillRect/>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08F6FD1-B0C7-4659-905D-FA1F19859076}"/>
              </a:ext>
            </a:extLst>
          </p:cNvPr>
          <p:cNvSpPr>
            <a:spLocks noGrp="1"/>
          </p:cNvSpPr>
          <p:nvPr>
            <p:ph type="title"/>
          </p:nvPr>
        </p:nvSpPr>
        <p:spPr>
          <a:xfrm>
            <a:off x="7531610" y="365125"/>
            <a:ext cx="3822189" cy="1899912"/>
          </a:xfrm>
        </p:spPr>
        <p:txBody>
          <a:bodyPr vert="horz" lIns="91440" tIns="45720" rIns="91440" bIns="45720" rtlCol="0" anchor="ctr">
            <a:normAutofit/>
          </a:bodyPr>
          <a:lstStyle/>
          <a:p>
            <a:pPr>
              <a:lnSpc>
                <a:spcPct val="90000"/>
              </a:lnSpc>
            </a:pPr>
            <a:r>
              <a:rPr lang="en-US" sz="4000" b="1" dirty="0"/>
              <a:t>Big Feelings Are Skill-Building Moments</a:t>
            </a:r>
          </a:p>
        </p:txBody>
      </p:sp>
      <p:sp>
        <p:nvSpPr>
          <p:cNvPr id="3" name="Content Placeholder 2">
            <a:extLst>
              <a:ext uri="{FF2B5EF4-FFF2-40B4-BE49-F238E27FC236}">
                <a16:creationId xmlns:a16="http://schemas.microsoft.com/office/drawing/2014/main" id="{BEFA55B2-0FE3-BEE2-1AB4-2EB409EA57F1}"/>
              </a:ext>
            </a:extLst>
          </p:cNvPr>
          <p:cNvSpPr>
            <a:spLocks noGrp="1"/>
          </p:cNvSpPr>
          <p:nvPr>
            <p:ph sz="half" idx="1"/>
          </p:nvPr>
        </p:nvSpPr>
        <p:spPr>
          <a:xfrm>
            <a:off x="7531610" y="2434201"/>
            <a:ext cx="4463166" cy="3742762"/>
          </a:xfrm>
        </p:spPr>
        <p:txBody>
          <a:bodyPr vert="horz" lIns="91440" tIns="45720" rIns="91440" bIns="45720" rtlCol="0">
            <a:normAutofit/>
          </a:bodyPr>
          <a:lstStyle/>
          <a:p>
            <a:pPr indent="-228600">
              <a:lnSpc>
                <a:spcPct val="90000"/>
              </a:lnSpc>
            </a:pPr>
            <a:r>
              <a:rPr lang="en-US" sz="2400" dirty="0"/>
              <a:t>Emotional outbursts are not interruptions to learning---- they </a:t>
            </a:r>
            <a:r>
              <a:rPr lang="en-US" sz="2400" b="1" i="1" dirty="0"/>
              <a:t>are </a:t>
            </a:r>
            <a:r>
              <a:rPr lang="en-US" sz="2400" dirty="0"/>
              <a:t>the learning.</a:t>
            </a:r>
          </a:p>
          <a:p>
            <a:pPr indent="-228600">
              <a:lnSpc>
                <a:spcPct val="90000"/>
              </a:lnSpc>
            </a:pPr>
            <a:r>
              <a:rPr lang="en-US" sz="2400" dirty="0"/>
              <a:t>When children become upset, it signals a missing regulation or problem-solving skill.</a:t>
            </a:r>
          </a:p>
          <a:p>
            <a:pPr indent="-228600">
              <a:lnSpc>
                <a:spcPct val="90000"/>
              </a:lnSpc>
            </a:pPr>
            <a:r>
              <a:rPr lang="en-US" sz="2400" dirty="0"/>
              <a:t>These moments provide the perfect opportunity to teach emotional awareness, impulse control, and communication</a:t>
            </a:r>
          </a:p>
        </p:txBody>
      </p:sp>
      <p:sp>
        <p:nvSpPr>
          <p:cNvPr id="4" name="Freeform 13">
            <a:extLst>
              <a:ext uri="{FF2B5EF4-FFF2-40B4-BE49-F238E27FC236}">
                <a16:creationId xmlns:a16="http://schemas.microsoft.com/office/drawing/2014/main" id="{D19CFB19-40A2-1D3C-77D2-A4C52A8653E8}"/>
              </a:ext>
            </a:extLst>
          </p:cNvPr>
          <p:cNvSpPr/>
          <p:nvPr/>
        </p:nvSpPr>
        <p:spPr>
          <a:xfrm>
            <a:off x="0" y="6087889"/>
            <a:ext cx="1490488" cy="689629"/>
          </a:xfrm>
          <a:custGeom>
            <a:avLst/>
            <a:gdLst/>
            <a:ahLst/>
            <a:cxnLst/>
            <a:rect l="l" t="t" r="r" b="b"/>
            <a:pathLst>
              <a:path w="1490488" h="689629">
                <a:moveTo>
                  <a:pt x="0" y="0"/>
                </a:moveTo>
                <a:lnTo>
                  <a:pt x="1490488" y="0"/>
                </a:lnTo>
                <a:lnTo>
                  <a:pt x="1490488" y="689629"/>
                </a:lnTo>
                <a:lnTo>
                  <a:pt x="0" y="689629"/>
                </a:lnTo>
                <a:lnTo>
                  <a:pt x="0" y="0"/>
                </a:lnTo>
                <a:close/>
              </a:path>
            </a:pathLst>
          </a:custGeom>
          <a:blipFill>
            <a:blip r:embed="rId3"/>
            <a:stretch>
              <a:fillRect l="-1674" t="-45315" r="-2210" b="-55634"/>
            </a:stretch>
          </a:blipFill>
        </p:spPr>
        <p:txBody>
          <a:bodyPr/>
          <a:lstStyle/>
          <a:p>
            <a:endParaRPr lang="en-US"/>
          </a:p>
        </p:txBody>
      </p:sp>
      <p:sp>
        <p:nvSpPr>
          <p:cNvPr id="5" name="Freeform 4">
            <a:extLst>
              <a:ext uri="{FF2B5EF4-FFF2-40B4-BE49-F238E27FC236}">
                <a16:creationId xmlns:a16="http://schemas.microsoft.com/office/drawing/2014/main" id="{2C7F2D66-87F2-78AC-4E01-34CA035081FC}"/>
              </a:ext>
            </a:extLst>
          </p:cNvPr>
          <p:cNvSpPr/>
          <p:nvPr/>
        </p:nvSpPr>
        <p:spPr>
          <a:xfrm>
            <a:off x="10324788" y="6277308"/>
            <a:ext cx="1707138" cy="500210"/>
          </a:xfrm>
          <a:custGeom>
            <a:avLst/>
            <a:gdLst/>
            <a:ahLst/>
            <a:cxnLst/>
            <a:rect l="l" t="t" r="r" b="b"/>
            <a:pathLst>
              <a:path w="1707138" h="500210">
                <a:moveTo>
                  <a:pt x="0" y="0"/>
                </a:moveTo>
                <a:lnTo>
                  <a:pt x="1707138" y="0"/>
                </a:lnTo>
                <a:lnTo>
                  <a:pt x="1707138" y="500210"/>
                </a:lnTo>
                <a:lnTo>
                  <a:pt x="0" y="500210"/>
                </a:lnTo>
                <a:lnTo>
                  <a:pt x="0" y="0"/>
                </a:lnTo>
                <a:close/>
              </a:path>
            </a:pathLst>
          </a:custGeom>
          <a:blipFill>
            <a:blip r:embed="rId4"/>
            <a:stretch>
              <a:fillRect/>
            </a:stretch>
          </a:blipFill>
        </p:spPr>
        <p:txBody>
          <a:bodyPr/>
          <a:lstStyle/>
          <a:p>
            <a:endParaRPr lang="en-US"/>
          </a:p>
        </p:txBody>
      </p:sp>
    </p:spTree>
    <p:extLst>
      <p:ext uri="{BB962C8B-B14F-4D97-AF65-F5344CB8AC3E}">
        <p14:creationId xmlns:p14="http://schemas.microsoft.com/office/powerpoint/2010/main" val="4198275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Time Machine">
            <a:extLst>
              <a:ext uri="{FF2B5EF4-FFF2-40B4-BE49-F238E27FC236}">
                <a16:creationId xmlns:a16="http://schemas.microsoft.com/office/drawing/2014/main" id="{995E81EB-AFBF-BBEB-BB5C-21EB9A0446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 b="2375"/>
          <a:stretch>
            <a:fillRect/>
          </a:stretch>
        </p:blipFill>
        <p:spPr bwMode="auto">
          <a:xfrm>
            <a:off x="20" y="10"/>
            <a:ext cx="6901711" cy="6857990"/>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2D159C47-2250-88B9-448C-FE1C1A191500}"/>
              </a:ext>
            </a:extLst>
          </p:cNvPr>
          <p:cNvSpPr>
            <a:spLocks noGrp="1"/>
          </p:cNvSpPr>
          <p:nvPr>
            <p:ph sz="half" idx="1"/>
          </p:nvPr>
        </p:nvSpPr>
        <p:spPr>
          <a:xfrm>
            <a:off x="7210268" y="449705"/>
            <a:ext cx="4596250" cy="4350895"/>
          </a:xfrm>
        </p:spPr>
        <p:txBody>
          <a:bodyPr vert="horz" lIns="91440" tIns="45720" rIns="91440" bIns="45720" rtlCol="0">
            <a:normAutofit/>
          </a:bodyPr>
          <a:lstStyle/>
          <a:p>
            <a:pPr marL="0" indent="0" algn="ctr">
              <a:buNone/>
            </a:pPr>
            <a:r>
              <a:rPr lang="en-US" sz="4800" dirty="0"/>
              <a:t>Instead of trying to </a:t>
            </a:r>
            <a:r>
              <a:rPr lang="en-US" sz="4800" b="1" dirty="0"/>
              <a:t>STOP</a:t>
            </a:r>
            <a:r>
              <a:rPr lang="en-US" sz="4800" dirty="0"/>
              <a:t> big feelings…………. </a:t>
            </a:r>
            <a:r>
              <a:rPr lang="en-US" sz="4800" b="1" dirty="0"/>
              <a:t>TEACH</a:t>
            </a:r>
            <a:r>
              <a:rPr lang="en-US" sz="4800" dirty="0"/>
              <a:t> children what to do with them</a:t>
            </a:r>
          </a:p>
        </p:txBody>
      </p:sp>
      <p:sp>
        <p:nvSpPr>
          <p:cNvPr id="7" name="TextBox 6">
            <a:extLst>
              <a:ext uri="{FF2B5EF4-FFF2-40B4-BE49-F238E27FC236}">
                <a16:creationId xmlns:a16="http://schemas.microsoft.com/office/drawing/2014/main" id="{B24EB178-0E4C-7010-8F02-A35CB0DB86FF}"/>
              </a:ext>
            </a:extLst>
          </p:cNvPr>
          <p:cNvSpPr txBox="1"/>
          <p:nvPr/>
        </p:nvSpPr>
        <p:spPr>
          <a:xfrm>
            <a:off x="6783049" y="5021642"/>
            <a:ext cx="5134131" cy="1815882"/>
          </a:xfrm>
          <a:prstGeom prst="rect">
            <a:avLst/>
          </a:prstGeom>
          <a:noFill/>
        </p:spPr>
        <p:txBody>
          <a:bodyPr wrap="square">
            <a:spAutoFit/>
          </a:bodyPr>
          <a:lstStyle/>
          <a:p>
            <a:pPr algn="ctr"/>
            <a:r>
              <a:rPr lang="en-US" sz="2800" i="1" dirty="0"/>
              <a:t>When adults stay calm, connect, and coach, we turn emotional storms into lifelong skills.</a:t>
            </a:r>
          </a:p>
        </p:txBody>
      </p:sp>
      <p:sp>
        <p:nvSpPr>
          <p:cNvPr id="2" name="Freeform 2">
            <a:extLst>
              <a:ext uri="{FF2B5EF4-FFF2-40B4-BE49-F238E27FC236}">
                <a16:creationId xmlns:a16="http://schemas.microsoft.com/office/drawing/2014/main" id="{D166095F-188A-74E6-00FE-25C4E4F68B7E}"/>
              </a:ext>
            </a:extLst>
          </p:cNvPr>
          <p:cNvSpPr/>
          <p:nvPr/>
        </p:nvSpPr>
        <p:spPr>
          <a:xfrm>
            <a:off x="10484862" y="6337314"/>
            <a:ext cx="1707138" cy="500210"/>
          </a:xfrm>
          <a:custGeom>
            <a:avLst/>
            <a:gdLst/>
            <a:ahLst/>
            <a:cxnLst/>
            <a:rect l="l" t="t" r="r" b="b"/>
            <a:pathLst>
              <a:path w="1707138" h="500210">
                <a:moveTo>
                  <a:pt x="0" y="0"/>
                </a:moveTo>
                <a:lnTo>
                  <a:pt x="1707138" y="0"/>
                </a:lnTo>
                <a:lnTo>
                  <a:pt x="1707138" y="500210"/>
                </a:lnTo>
                <a:lnTo>
                  <a:pt x="0" y="500210"/>
                </a:lnTo>
                <a:lnTo>
                  <a:pt x="0" y="0"/>
                </a:lnTo>
                <a:close/>
              </a:path>
            </a:pathLst>
          </a:custGeom>
          <a:blipFill>
            <a:blip r:embed="rId3"/>
            <a:stretch>
              <a:fillRect/>
            </a:stretch>
          </a:blipFill>
        </p:spPr>
        <p:txBody>
          <a:bodyPr/>
          <a:lstStyle/>
          <a:p>
            <a:endParaRPr lang="en-US"/>
          </a:p>
        </p:txBody>
      </p:sp>
      <p:sp>
        <p:nvSpPr>
          <p:cNvPr id="4" name="Freeform 13">
            <a:extLst>
              <a:ext uri="{FF2B5EF4-FFF2-40B4-BE49-F238E27FC236}">
                <a16:creationId xmlns:a16="http://schemas.microsoft.com/office/drawing/2014/main" id="{3F36FE5D-2DDC-3CFD-8B8B-9C80414788F0}"/>
              </a:ext>
            </a:extLst>
          </p:cNvPr>
          <p:cNvSpPr/>
          <p:nvPr/>
        </p:nvSpPr>
        <p:spPr>
          <a:xfrm>
            <a:off x="175437" y="6035854"/>
            <a:ext cx="1490488" cy="689629"/>
          </a:xfrm>
          <a:custGeom>
            <a:avLst/>
            <a:gdLst/>
            <a:ahLst/>
            <a:cxnLst/>
            <a:rect l="l" t="t" r="r" b="b"/>
            <a:pathLst>
              <a:path w="1490488" h="689629">
                <a:moveTo>
                  <a:pt x="0" y="0"/>
                </a:moveTo>
                <a:lnTo>
                  <a:pt x="1490488" y="0"/>
                </a:lnTo>
                <a:lnTo>
                  <a:pt x="1490488" y="689629"/>
                </a:lnTo>
                <a:lnTo>
                  <a:pt x="0" y="689629"/>
                </a:lnTo>
                <a:lnTo>
                  <a:pt x="0" y="0"/>
                </a:lnTo>
                <a:close/>
              </a:path>
            </a:pathLst>
          </a:custGeom>
          <a:blipFill>
            <a:blip r:embed="rId4"/>
            <a:stretch>
              <a:fillRect l="-1674" t="-45315" r="-2210" b="-55634"/>
            </a:stretch>
          </a:blipFill>
        </p:spPr>
        <p:txBody>
          <a:bodyPr/>
          <a:lstStyle/>
          <a:p>
            <a:endParaRPr lang="en-US"/>
          </a:p>
        </p:txBody>
      </p:sp>
    </p:spTree>
    <p:extLst>
      <p:ext uri="{BB962C8B-B14F-4D97-AF65-F5344CB8AC3E}">
        <p14:creationId xmlns:p14="http://schemas.microsoft.com/office/powerpoint/2010/main" val="15092507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79C0A-F679-5AA9-95E7-E406225D8F1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76FDF15-E7C9-21F9-516D-70935838795C}"/>
              </a:ext>
            </a:extLst>
          </p:cNvPr>
          <p:cNvSpPr/>
          <p:nvPr/>
        </p:nvSpPr>
        <p:spPr>
          <a:xfrm>
            <a:off x="10277526" y="6143075"/>
            <a:ext cx="1707138" cy="500210"/>
          </a:xfrm>
          <a:custGeom>
            <a:avLst/>
            <a:gdLst/>
            <a:ahLst/>
            <a:cxnLst/>
            <a:rect l="l" t="t" r="r" b="b"/>
            <a:pathLst>
              <a:path w="1707138" h="500210">
                <a:moveTo>
                  <a:pt x="0" y="0"/>
                </a:moveTo>
                <a:lnTo>
                  <a:pt x="1707138" y="0"/>
                </a:lnTo>
                <a:lnTo>
                  <a:pt x="1707138" y="500210"/>
                </a:lnTo>
                <a:lnTo>
                  <a:pt x="0" y="500210"/>
                </a:lnTo>
                <a:lnTo>
                  <a:pt x="0" y="0"/>
                </a:lnTo>
                <a:close/>
              </a:path>
            </a:pathLst>
          </a:custGeom>
          <a:blipFill>
            <a:blip r:embed="rId2"/>
            <a:stretch>
              <a:fillRect/>
            </a:stretch>
          </a:blipFill>
        </p:spPr>
        <p:txBody>
          <a:bodyPr/>
          <a:lstStyle/>
          <a:p>
            <a:endParaRPr lang="en-US"/>
          </a:p>
        </p:txBody>
      </p:sp>
      <p:grpSp>
        <p:nvGrpSpPr>
          <p:cNvPr id="3" name="Group 3">
            <a:extLst>
              <a:ext uri="{FF2B5EF4-FFF2-40B4-BE49-F238E27FC236}">
                <a16:creationId xmlns:a16="http://schemas.microsoft.com/office/drawing/2014/main" id="{DBF4F77E-AF09-6DF6-8625-4B2159A3EA2A}"/>
              </a:ext>
            </a:extLst>
          </p:cNvPr>
          <p:cNvGrpSpPr/>
          <p:nvPr/>
        </p:nvGrpSpPr>
        <p:grpSpPr>
          <a:xfrm>
            <a:off x="-389001" y="464820"/>
            <a:ext cx="12456953" cy="1039219"/>
            <a:chOff x="0" y="0"/>
            <a:chExt cx="1160788" cy="188041"/>
          </a:xfrm>
        </p:grpSpPr>
        <p:sp>
          <p:nvSpPr>
            <p:cNvPr id="4" name="Freeform 4">
              <a:extLst>
                <a:ext uri="{FF2B5EF4-FFF2-40B4-BE49-F238E27FC236}">
                  <a16:creationId xmlns:a16="http://schemas.microsoft.com/office/drawing/2014/main" id="{5EE13806-2A9B-DF85-18B0-4A72620FE54D}"/>
                </a:ext>
              </a:extLst>
            </p:cNvPr>
            <p:cNvSpPr/>
            <p:nvPr/>
          </p:nvSpPr>
          <p:spPr>
            <a:xfrm>
              <a:off x="0" y="0"/>
              <a:ext cx="1160788" cy="188041"/>
            </a:xfrm>
            <a:custGeom>
              <a:avLst/>
              <a:gdLst/>
              <a:ahLst/>
              <a:cxnLst/>
              <a:rect l="l" t="t" r="r" b="b"/>
              <a:pathLst>
                <a:path w="1160788" h="188041">
                  <a:moveTo>
                    <a:pt x="88927" y="0"/>
                  </a:moveTo>
                  <a:lnTo>
                    <a:pt x="1071860" y="0"/>
                  </a:lnTo>
                  <a:cubicBezTo>
                    <a:pt x="1120974" y="0"/>
                    <a:pt x="1160788" y="39814"/>
                    <a:pt x="1160788" y="88927"/>
                  </a:cubicBezTo>
                  <a:lnTo>
                    <a:pt x="1160788" y="99113"/>
                  </a:lnTo>
                  <a:cubicBezTo>
                    <a:pt x="1160788" y="148226"/>
                    <a:pt x="1120974" y="188041"/>
                    <a:pt x="1071860" y="188041"/>
                  </a:cubicBezTo>
                  <a:lnTo>
                    <a:pt x="88927" y="188041"/>
                  </a:lnTo>
                  <a:cubicBezTo>
                    <a:pt x="39814" y="188041"/>
                    <a:pt x="0" y="148226"/>
                    <a:pt x="0" y="99113"/>
                  </a:cubicBezTo>
                  <a:lnTo>
                    <a:pt x="0" y="88927"/>
                  </a:lnTo>
                  <a:cubicBezTo>
                    <a:pt x="0" y="39814"/>
                    <a:pt x="39814" y="0"/>
                    <a:pt x="88927" y="0"/>
                  </a:cubicBezTo>
                  <a:close/>
                </a:path>
              </a:pathLst>
            </a:custGeom>
            <a:solidFill>
              <a:srgbClr val="044E7C"/>
            </a:solidFill>
          </p:spPr>
          <p:txBody>
            <a:bodyPr/>
            <a:lstStyle/>
            <a:p>
              <a:endParaRPr lang="en-US"/>
            </a:p>
          </p:txBody>
        </p:sp>
        <p:sp>
          <p:nvSpPr>
            <p:cNvPr id="5" name="TextBox 5">
              <a:extLst>
                <a:ext uri="{FF2B5EF4-FFF2-40B4-BE49-F238E27FC236}">
                  <a16:creationId xmlns:a16="http://schemas.microsoft.com/office/drawing/2014/main" id="{EC121DE8-CCC0-CA9D-6C3B-985A7BA5396A}"/>
                </a:ext>
              </a:extLst>
            </p:cNvPr>
            <p:cNvSpPr txBox="1"/>
            <p:nvPr/>
          </p:nvSpPr>
          <p:spPr>
            <a:xfrm>
              <a:off x="0" y="-38100"/>
              <a:ext cx="1160788" cy="226141"/>
            </a:xfrm>
            <a:prstGeom prst="rect">
              <a:avLst/>
            </a:prstGeom>
          </p:spPr>
          <p:txBody>
            <a:bodyPr lIns="50800" tIns="50800" rIns="50800" bIns="50800" rtlCol="0" anchor="ctr"/>
            <a:lstStyle/>
            <a:p>
              <a:pPr algn="ctr">
                <a:lnSpc>
                  <a:spcPts val="1819"/>
                </a:lnSpc>
              </a:pPr>
              <a:endParaRPr/>
            </a:p>
          </p:txBody>
        </p:sp>
      </p:grpSp>
      <p:sp>
        <p:nvSpPr>
          <p:cNvPr id="10" name="TextBox 10">
            <a:extLst>
              <a:ext uri="{FF2B5EF4-FFF2-40B4-BE49-F238E27FC236}">
                <a16:creationId xmlns:a16="http://schemas.microsoft.com/office/drawing/2014/main" id="{058967E9-B973-CA50-E655-7512106CC741}"/>
              </a:ext>
            </a:extLst>
          </p:cNvPr>
          <p:cNvSpPr txBox="1"/>
          <p:nvPr/>
        </p:nvSpPr>
        <p:spPr>
          <a:xfrm>
            <a:off x="451420" y="609600"/>
            <a:ext cx="11329454" cy="661015"/>
          </a:xfrm>
          <a:prstGeom prst="rect">
            <a:avLst/>
          </a:prstGeom>
        </p:spPr>
        <p:txBody>
          <a:bodyPr wrap="square" lIns="0" tIns="0" rIns="0" bIns="0" rtlCol="0" anchor="t">
            <a:spAutoFit/>
          </a:bodyPr>
          <a:lstStyle/>
          <a:p>
            <a:pPr algn="l">
              <a:lnSpc>
                <a:spcPts val="5459"/>
              </a:lnSpc>
            </a:pPr>
            <a:r>
              <a:rPr lang="en-US" sz="3899" b="1" dirty="0">
                <a:solidFill>
                  <a:srgbClr val="FFFFFF"/>
                </a:solidFill>
                <a:latin typeface="Gotham Bold"/>
                <a:ea typeface="Gotham Bold"/>
                <a:cs typeface="Gotham Bold"/>
                <a:sym typeface="Gotham Bold"/>
              </a:rPr>
              <a:t>Time Machine Conflict Resolution Mat </a:t>
            </a:r>
          </a:p>
        </p:txBody>
      </p:sp>
      <p:sp>
        <p:nvSpPr>
          <p:cNvPr id="13" name="Freeform 13">
            <a:extLst>
              <a:ext uri="{FF2B5EF4-FFF2-40B4-BE49-F238E27FC236}">
                <a16:creationId xmlns:a16="http://schemas.microsoft.com/office/drawing/2014/main" id="{F9325060-185D-0D36-8080-8C5796E0A318}"/>
              </a:ext>
            </a:extLst>
          </p:cNvPr>
          <p:cNvSpPr/>
          <p:nvPr/>
        </p:nvSpPr>
        <p:spPr>
          <a:xfrm>
            <a:off x="334926" y="6013118"/>
            <a:ext cx="1490488" cy="689629"/>
          </a:xfrm>
          <a:custGeom>
            <a:avLst/>
            <a:gdLst/>
            <a:ahLst/>
            <a:cxnLst/>
            <a:rect l="l" t="t" r="r" b="b"/>
            <a:pathLst>
              <a:path w="1490488" h="689629">
                <a:moveTo>
                  <a:pt x="0" y="0"/>
                </a:moveTo>
                <a:lnTo>
                  <a:pt x="1490488" y="0"/>
                </a:lnTo>
                <a:lnTo>
                  <a:pt x="1490488" y="689629"/>
                </a:lnTo>
                <a:lnTo>
                  <a:pt x="0" y="689629"/>
                </a:lnTo>
                <a:lnTo>
                  <a:pt x="0" y="0"/>
                </a:lnTo>
                <a:close/>
              </a:path>
            </a:pathLst>
          </a:custGeom>
          <a:blipFill>
            <a:blip r:embed="rId3"/>
            <a:stretch>
              <a:fillRect l="-1674" t="-45315" r="-2210" b="-55634"/>
            </a:stretch>
          </a:blipFill>
        </p:spPr>
        <p:txBody>
          <a:bodyPr/>
          <a:lstStyle/>
          <a:p>
            <a:endParaRPr lang="en-US"/>
          </a:p>
        </p:txBody>
      </p:sp>
      <p:pic>
        <p:nvPicPr>
          <p:cNvPr id="6" name="Picture 5" descr="Implementation Strategies for Non-Traditional Classroom Settings: L.A.M.P. Library, Art, Music, PE">
            <a:extLst>
              <a:ext uri="{FF2B5EF4-FFF2-40B4-BE49-F238E27FC236}">
                <a16:creationId xmlns:a16="http://schemas.microsoft.com/office/drawing/2014/main" id="{8D1DF11E-D1CB-0DF9-DAF0-8C64D779E235}"/>
              </a:ext>
            </a:extLst>
          </p:cNvPr>
          <p:cNvPicPr>
            <a:picLocks noChangeAspect="1"/>
          </p:cNvPicPr>
          <p:nvPr/>
        </p:nvPicPr>
        <p:blipFill>
          <a:blip r:embed="rId4"/>
          <a:stretch>
            <a:fillRect/>
          </a:stretch>
        </p:blipFill>
        <p:spPr>
          <a:xfrm>
            <a:off x="1197231" y="2690844"/>
            <a:ext cx="9797538" cy="3265846"/>
          </a:xfrm>
          <a:prstGeom prst="rect">
            <a:avLst/>
          </a:prstGeom>
        </p:spPr>
      </p:pic>
      <p:pic>
        <p:nvPicPr>
          <p:cNvPr id="7" name="Picture 6" descr="Conflict Word Images – Browse 53,354 Stock Photos, Vectors, and Video | Adobe Stock">
            <a:extLst>
              <a:ext uri="{FF2B5EF4-FFF2-40B4-BE49-F238E27FC236}">
                <a16:creationId xmlns:a16="http://schemas.microsoft.com/office/drawing/2014/main" id="{D88FFFA8-967E-F5E7-DB24-2DC4CBDC5EAA}"/>
              </a:ext>
            </a:extLst>
          </p:cNvPr>
          <p:cNvPicPr>
            <a:picLocks noChangeAspect="1"/>
          </p:cNvPicPr>
          <p:nvPr/>
        </p:nvPicPr>
        <p:blipFill>
          <a:blip r:embed="rId5"/>
          <a:stretch>
            <a:fillRect/>
          </a:stretch>
        </p:blipFill>
        <p:spPr>
          <a:xfrm rot="20312261">
            <a:off x="8687779" y="563091"/>
            <a:ext cx="2858464" cy="1603996"/>
          </a:xfrm>
          <a:prstGeom prst="rect">
            <a:avLst/>
          </a:prstGeom>
        </p:spPr>
      </p:pic>
    </p:spTree>
    <p:extLst>
      <p:ext uri="{BB962C8B-B14F-4D97-AF65-F5344CB8AC3E}">
        <p14:creationId xmlns:p14="http://schemas.microsoft.com/office/powerpoint/2010/main" val="37015088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33F708B-C7B4-5FA6-8BF4-C2CFCB137BCE}"/>
              </a:ext>
            </a:extLst>
          </p:cNvPr>
          <p:cNvSpPr txBox="1"/>
          <p:nvPr/>
        </p:nvSpPr>
        <p:spPr>
          <a:xfrm>
            <a:off x="160074" y="2808110"/>
            <a:ext cx="6100762" cy="3046988"/>
          </a:xfrm>
          <a:prstGeom prst="rect">
            <a:avLst/>
          </a:prstGeom>
          <a:noFill/>
        </p:spPr>
        <p:txBody>
          <a:bodyPr wrap="square">
            <a:spAutoFit/>
          </a:bodyPr>
          <a:lstStyle/>
          <a:p>
            <a:r>
              <a:rPr lang="en-US" sz="3200" b="1" dirty="0"/>
              <a:t>NOTICING</a:t>
            </a:r>
            <a:r>
              <a:rPr lang="en-US" sz="3200" dirty="0"/>
              <a:t>:</a:t>
            </a:r>
          </a:p>
          <a:p>
            <a:r>
              <a:rPr lang="en-US" sz="3200" dirty="0"/>
              <a:t>”Jacob, you took the broom and the dustpan and started to clean up so that our classroom would be clean and we could walk by safely. That was helpful!”</a:t>
            </a:r>
          </a:p>
        </p:txBody>
      </p:sp>
      <p:sp>
        <p:nvSpPr>
          <p:cNvPr id="7" name="TextBox 6">
            <a:extLst>
              <a:ext uri="{FF2B5EF4-FFF2-40B4-BE49-F238E27FC236}">
                <a16:creationId xmlns:a16="http://schemas.microsoft.com/office/drawing/2014/main" id="{8B50E5CC-C550-DA9D-0244-8CD457D94CFE}"/>
              </a:ext>
            </a:extLst>
          </p:cNvPr>
          <p:cNvSpPr txBox="1"/>
          <p:nvPr/>
        </p:nvSpPr>
        <p:spPr>
          <a:xfrm>
            <a:off x="160074" y="980330"/>
            <a:ext cx="6100762" cy="1323439"/>
          </a:xfrm>
          <a:prstGeom prst="rect">
            <a:avLst/>
          </a:prstGeom>
          <a:noFill/>
        </p:spPr>
        <p:txBody>
          <a:bodyPr wrap="square">
            <a:spAutoFit/>
          </a:bodyPr>
          <a:lstStyle/>
          <a:p>
            <a:r>
              <a:rPr lang="en-US" sz="4000" dirty="0"/>
              <a:t>You ______ so that ______.</a:t>
            </a:r>
          </a:p>
          <a:p>
            <a:r>
              <a:rPr lang="en-US" sz="4000" dirty="0"/>
              <a:t>That was _________.</a:t>
            </a:r>
            <a:endParaRPr lang="en-US" dirty="0"/>
          </a:p>
        </p:txBody>
      </p:sp>
      <p:sp>
        <p:nvSpPr>
          <p:cNvPr id="9" name="TextBox 8">
            <a:extLst>
              <a:ext uri="{FF2B5EF4-FFF2-40B4-BE49-F238E27FC236}">
                <a16:creationId xmlns:a16="http://schemas.microsoft.com/office/drawing/2014/main" id="{F1B78AF1-AA46-ED80-B9CD-115375966D36}"/>
              </a:ext>
            </a:extLst>
          </p:cNvPr>
          <p:cNvSpPr txBox="1"/>
          <p:nvPr/>
        </p:nvSpPr>
        <p:spPr>
          <a:xfrm>
            <a:off x="160074" y="33456"/>
            <a:ext cx="12192000" cy="707886"/>
          </a:xfrm>
          <a:prstGeom prst="rect">
            <a:avLst/>
          </a:prstGeom>
          <a:noFill/>
        </p:spPr>
        <p:txBody>
          <a:bodyPr wrap="square">
            <a:spAutoFit/>
          </a:bodyPr>
          <a:lstStyle/>
          <a:p>
            <a:r>
              <a:rPr lang="en-US" sz="4000" b="1" dirty="0"/>
              <a:t>Noticing to Encourage kindness and helpfulness:</a:t>
            </a:r>
          </a:p>
        </p:txBody>
      </p:sp>
      <p:pic>
        <p:nvPicPr>
          <p:cNvPr id="10" name="Picture 9">
            <a:extLst>
              <a:ext uri="{FF2B5EF4-FFF2-40B4-BE49-F238E27FC236}">
                <a16:creationId xmlns:a16="http://schemas.microsoft.com/office/drawing/2014/main" id="{D93F115B-7027-788D-1319-9E7D09ABBA3D}"/>
              </a:ext>
            </a:extLst>
          </p:cNvPr>
          <p:cNvPicPr>
            <a:picLocks noChangeAspect="1"/>
          </p:cNvPicPr>
          <p:nvPr/>
        </p:nvPicPr>
        <p:blipFill>
          <a:blip r:embed="rId2"/>
          <a:stretch>
            <a:fillRect/>
          </a:stretch>
        </p:blipFill>
        <p:spPr>
          <a:xfrm>
            <a:off x="8404412" y="741343"/>
            <a:ext cx="3627514" cy="5579752"/>
          </a:xfrm>
          <a:prstGeom prst="rect">
            <a:avLst/>
          </a:prstGeom>
        </p:spPr>
      </p:pic>
      <p:sp>
        <p:nvSpPr>
          <p:cNvPr id="2" name="Freeform 13">
            <a:extLst>
              <a:ext uri="{FF2B5EF4-FFF2-40B4-BE49-F238E27FC236}">
                <a16:creationId xmlns:a16="http://schemas.microsoft.com/office/drawing/2014/main" id="{4580279F-1791-1D99-F09A-B626554B3DE9}"/>
              </a:ext>
            </a:extLst>
          </p:cNvPr>
          <p:cNvSpPr/>
          <p:nvPr/>
        </p:nvSpPr>
        <p:spPr>
          <a:xfrm>
            <a:off x="0" y="6087889"/>
            <a:ext cx="1490488" cy="689629"/>
          </a:xfrm>
          <a:custGeom>
            <a:avLst/>
            <a:gdLst/>
            <a:ahLst/>
            <a:cxnLst/>
            <a:rect l="l" t="t" r="r" b="b"/>
            <a:pathLst>
              <a:path w="1490488" h="689629">
                <a:moveTo>
                  <a:pt x="0" y="0"/>
                </a:moveTo>
                <a:lnTo>
                  <a:pt x="1490488" y="0"/>
                </a:lnTo>
                <a:lnTo>
                  <a:pt x="1490488" y="689629"/>
                </a:lnTo>
                <a:lnTo>
                  <a:pt x="0" y="689629"/>
                </a:lnTo>
                <a:lnTo>
                  <a:pt x="0" y="0"/>
                </a:lnTo>
                <a:close/>
              </a:path>
            </a:pathLst>
          </a:custGeom>
          <a:blipFill>
            <a:blip r:embed="rId3"/>
            <a:stretch>
              <a:fillRect l="-1674" t="-45315" r="-2210" b="-55634"/>
            </a:stretch>
          </a:blipFill>
        </p:spPr>
        <p:txBody>
          <a:bodyPr/>
          <a:lstStyle/>
          <a:p>
            <a:endParaRPr lang="en-US"/>
          </a:p>
        </p:txBody>
      </p:sp>
      <p:sp>
        <p:nvSpPr>
          <p:cNvPr id="4" name="Freeform 2">
            <a:extLst>
              <a:ext uri="{FF2B5EF4-FFF2-40B4-BE49-F238E27FC236}">
                <a16:creationId xmlns:a16="http://schemas.microsoft.com/office/drawing/2014/main" id="{82BF8E39-7FD8-26CF-BE41-D10D9946E8B0}"/>
              </a:ext>
            </a:extLst>
          </p:cNvPr>
          <p:cNvSpPr/>
          <p:nvPr/>
        </p:nvSpPr>
        <p:spPr>
          <a:xfrm>
            <a:off x="10324788" y="6277308"/>
            <a:ext cx="1707138" cy="500210"/>
          </a:xfrm>
          <a:custGeom>
            <a:avLst/>
            <a:gdLst/>
            <a:ahLst/>
            <a:cxnLst/>
            <a:rect l="l" t="t" r="r" b="b"/>
            <a:pathLst>
              <a:path w="1707138" h="500210">
                <a:moveTo>
                  <a:pt x="0" y="0"/>
                </a:moveTo>
                <a:lnTo>
                  <a:pt x="1707138" y="0"/>
                </a:lnTo>
                <a:lnTo>
                  <a:pt x="1707138" y="500210"/>
                </a:lnTo>
                <a:lnTo>
                  <a:pt x="0" y="500210"/>
                </a:lnTo>
                <a:lnTo>
                  <a:pt x="0" y="0"/>
                </a:lnTo>
                <a:close/>
              </a:path>
            </a:pathLst>
          </a:custGeom>
          <a:blipFill>
            <a:blip r:embed="rId4"/>
            <a:stretch>
              <a:fillRect/>
            </a:stretch>
          </a:blipFill>
        </p:spPr>
        <p:txBody>
          <a:bodyPr/>
          <a:lstStyle/>
          <a:p>
            <a:endParaRPr lang="en-US"/>
          </a:p>
        </p:txBody>
      </p:sp>
    </p:spTree>
    <p:extLst>
      <p:ext uri="{BB962C8B-B14F-4D97-AF65-F5344CB8AC3E}">
        <p14:creationId xmlns:p14="http://schemas.microsoft.com/office/powerpoint/2010/main" val="12936251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028A0B-249F-F2AB-51BA-74FB265F731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5D109F5-7B8C-3649-2E36-C20544E6E9AA}"/>
              </a:ext>
            </a:extLst>
          </p:cNvPr>
          <p:cNvSpPr/>
          <p:nvPr/>
        </p:nvSpPr>
        <p:spPr>
          <a:xfrm>
            <a:off x="10309425" y="6067203"/>
            <a:ext cx="1707138" cy="500210"/>
          </a:xfrm>
          <a:custGeom>
            <a:avLst/>
            <a:gdLst/>
            <a:ahLst/>
            <a:cxnLst/>
            <a:rect l="l" t="t" r="r" b="b"/>
            <a:pathLst>
              <a:path w="1707138" h="500210">
                <a:moveTo>
                  <a:pt x="0" y="0"/>
                </a:moveTo>
                <a:lnTo>
                  <a:pt x="1707138" y="0"/>
                </a:lnTo>
                <a:lnTo>
                  <a:pt x="1707138" y="500210"/>
                </a:lnTo>
                <a:lnTo>
                  <a:pt x="0" y="500210"/>
                </a:lnTo>
                <a:lnTo>
                  <a:pt x="0" y="0"/>
                </a:lnTo>
                <a:close/>
              </a:path>
            </a:pathLst>
          </a:custGeom>
          <a:blipFill>
            <a:blip r:embed="rId2"/>
            <a:stretch>
              <a:fillRect/>
            </a:stretch>
          </a:blipFill>
        </p:spPr>
        <p:txBody>
          <a:bodyPr/>
          <a:lstStyle/>
          <a:p>
            <a:endParaRPr lang="en-US"/>
          </a:p>
        </p:txBody>
      </p:sp>
      <p:grpSp>
        <p:nvGrpSpPr>
          <p:cNvPr id="3" name="Group 3">
            <a:extLst>
              <a:ext uri="{FF2B5EF4-FFF2-40B4-BE49-F238E27FC236}">
                <a16:creationId xmlns:a16="http://schemas.microsoft.com/office/drawing/2014/main" id="{EBD58AAF-88C1-9B45-3A7E-7775C026D996}"/>
              </a:ext>
            </a:extLst>
          </p:cNvPr>
          <p:cNvGrpSpPr/>
          <p:nvPr/>
        </p:nvGrpSpPr>
        <p:grpSpPr>
          <a:xfrm>
            <a:off x="-123186" y="477331"/>
            <a:ext cx="11863767" cy="1249781"/>
            <a:chOff x="0" y="-38100"/>
            <a:chExt cx="1297037" cy="226141"/>
          </a:xfrm>
        </p:grpSpPr>
        <p:sp>
          <p:nvSpPr>
            <p:cNvPr id="4" name="Freeform 4">
              <a:extLst>
                <a:ext uri="{FF2B5EF4-FFF2-40B4-BE49-F238E27FC236}">
                  <a16:creationId xmlns:a16="http://schemas.microsoft.com/office/drawing/2014/main" id="{63FF4DB0-817A-827A-5A43-1198722E1D1D}"/>
                </a:ext>
              </a:extLst>
            </p:cNvPr>
            <p:cNvSpPr/>
            <p:nvPr/>
          </p:nvSpPr>
          <p:spPr>
            <a:xfrm>
              <a:off x="0" y="0"/>
              <a:ext cx="1297037" cy="188041"/>
            </a:xfrm>
            <a:custGeom>
              <a:avLst/>
              <a:gdLst/>
              <a:ahLst/>
              <a:cxnLst/>
              <a:rect l="l" t="t" r="r" b="b"/>
              <a:pathLst>
                <a:path w="1160788" h="188041">
                  <a:moveTo>
                    <a:pt x="88927" y="0"/>
                  </a:moveTo>
                  <a:lnTo>
                    <a:pt x="1071860" y="0"/>
                  </a:lnTo>
                  <a:cubicBezTo>
                    <a:pt x="1120974" y="0"/>
                    <a:pt x="1160788" y="39814"/>
                    <a:pt x="1160788" y="88927"/>
                  </a:cubicBezTo>
                  <a:lnTo>
                    <a:pt x="1160788" y="99113"/>
                  </a:lnTo>
                  <a:cubicBezTo>
                    <a:pt x="1160788" y="148226"/>
                    <a:pt x="1120974" y="188041"/>
                    <a:pt x="1071860" y="188041"/>
                  </a:cubicBezTo>
                  <a:lnTo>
                    <a:pt x="88927" y="188041"/>
                  </a:lnTo>
                  <a:cubicBezTo>
                    <a:pt x="39814" y="188041"/>
                    <a:pt x="0" y="148226"/>
                    <a:pt x="0" y="99113"/>
                  </a:cubicBezTo>
                  <a:lnTo>
                    <a:pt x="0" y="88927"/>
                  </a:lnTo>
                  <a:cubicBezTo>
                    <a:pt x="0" y="39814"/>
                    <a:pt x="39814" y="0"/>
                    <a:pt x="88927" y="0"/>
                  </a:cubicBezTo>
                  <a:close/>
                </a:path>
              </a:pathLst>
            </a:custGeom>
            <a:solidFill>
              <a:srgbClr val="044E7C"/>
            </a:solidFill>
          </p:spPr>
          <p:txBody>
            <a:bodyPr/>
            <a:lstStyle/>
            <a:p>
              <a:endParaRPr lang="en-US"/>
            </a:p>
          </p:txBody>
        </p:sp>
        <p:sp>
          <p:nvSpPr>
            <p:cNvPr id="5" name="TextBox 5">
              <a:extLst>
                <a:ext uri="{FF2B5EF4-FFF2-40B4-BE49-F238E27FC236}">
                  <a16:creationId xmlns:a16="http://schemas.microsoft.com/office/drawing/2014/main" id="{4AE522F1-4737-202C-5410-FBEC7217F2E8}"/>
                </a:ext>
              </a:extLst>
            </p:cNvPr>
            <p:cNvSpPr txBox="1"/>
            <p:nvPr/>
          </p:nvSpPr>
          <p:spPr>
            <a:xfrm>
              <a:off x="0" y="-38100"/>
              <a:ext cx="1160788" cy="226141"/>
            </a:xfrm>
            <a:prstGeom prst="rect">
              <a:avLst/>
            </a:prstGeom>
          </p:spPr>
          <p:txBody>
            <a:bodyPr lIns="50800" tIns="50800" rIns="50800" bIns="50800" rtlCol="0" anchor="ctr"/>
            <a:lstStyle/>
            <a:p>
              <a:pPr algn="ctr">
                <a:lnSpc>
                  <a:spcPts val="1819"/>
                </a:lnSpc>
              </a:pPr>
              <a:endParaRPr/>
            </a:p>
          </p:txBody>
        </p:sp>
      </p:grpSp>
      <p:sp>
        <p:nvSpPr>
          <p:cNvPr id="10" name="TextBox 10">
            <a:extLst>
              <a:ext uri="{FF2B5EF4-FFF2-40B4-BE49-F238E27FC236}">
                <a16:creationId xmlns:a16="http://schemas.microsoft.com/office/drawing/2014/main" id="{A1D276A7-A3F0-22AB-7DE4-BEF533F219E9}"/>
              </a:ext>
            </a:extLst>
          </p:cNvPr>
          <p:cNvSpPr txBox="1"/>
          <p:nvPr/>
        </p:nvSpPr>
        <p:spPr>
          <a:xfrm>
            <a:off x="451419" y="777709"/>
            <a:ext cx="11054781" cy="637354"/>
          </a:xfrm>
          <a:prstGeom prst="rect">
            <a:avLst/>
          </a:prstGeom>
        </p:spPr>
        <p:txBody>
          <a:bodyPr wrap="square" lIns="0" tIns="0" rIns="0" bIns="0" rtlCol="0" anchor="t">
            <a:spAutoFit/>
          </a:bodyPr>
          <a:lstStyle/>
          <a:p>
            <a:pPr algn="l">
              <a:lnSpc>
                <a:spcPts val="5459"/>
              </a:lnSpc>
            </a:pPr>
            <a:r>
              <a:rPr lang="en-US" sz="3200" b="1" dirty="0">
                <a:solidFill>
                  <a:srgbClr val="FFFFFF"/>
                </a:solidFill>
                <a:latin typeface="Gotham Bold"/>
                <a:ea typeface="Gotham Bold"/>
                <a:cs typeface="Gotham Bold"/>
                <a:sym typeface="Gotham Bold"/>
              </a:rPr>
              <a:t>Kindness Ritual </a:t>
            </a:r>
          </a:p>
        </p:txBody>
      </p:sp>
      <p:sp>
        <p:nvSpPr>
          <p:cNvPr id="13" name="Freeform 13">
            <a:extLst>
              <a:ext uri="{FF2B5EF4-FFF2-40B4-BE49-F238E27FC236}">
                <a16:creationId xmlns:a16="http://schemas.microsoft.com/office/drawing/2014/main" id="{E5054579-CE2C-A677-4B03-5599C4900ECC}"/>
              </a:ext>
            </a:extLst>
          </p:cNvPr>
          <p:cNvSpPr/>
          <p:nvPr/>
        </p:nvSpPr>
        <p:spPr>
          <a:xfrm>
            <a:off x="175437" y="6035854"/>
            <a:ext cx="1490488" cy="689629"/>
          </a:xfrm>
          <a:custGeom>
            <a:avLst/>
            <a:gdLst/>
            <a:ahLst/>
            <a:cxnLst/>
            <a:rect l="l" t="t" r="r" b="b"/>
            <a:pathLst>
              <a:path w="1490488" h="689629">
                <a:moveTo>
                  <a:pt x="0" y="0"/>
                </a:moveTo>
                <a:lnTo>
                  <a:pt x="1490488" y="0"/>
                </a:lnTo>
                <a:lnTo>
                  <a:pt x="1490488" y="689629"/>
                </a:lnTo>
                <a:lnTo>
                  <a:pt x="0" y="689629"/>
                </a:lnTo>
                <a:lnTo>
                  <a:pt x="0" y="0"/>
                </a:lnTo>
                <a:close/>
              </a:path>
            </a:pathLst>
          </a:custGeom>
          <a:blipFill>
            <a:blip r:embed="rId3"/>
            <a:stretch>
              <a:fillRect l="-1674" t="-45315" r="-2210" b="-55634"/>
            </a:stretch>
          </a:blipFill>
        </p:spPr>
        <p:txBody>
          <a:bodyPr/>
          <a:lstStyle/>
          <a:p>
            <a:endParaRPr lang="en-US"/>
          </a:p>
        </p:txBody>
      </p:sp>
      <p:pic>
        <p:nvPicPr>
          <p:cNvPr id="6" name="Picture 5" descr="Kindness Tree">
            <a:extLst>
              <a:ext uri="{FF2B5EF4-FFF2-40B4-BE49-F238E27FC236}">
                <a16:creationId xmlns:a16="http://schemas.microsoft.com/office/drawing/2014/main" id="{CCF6C028-52E3-33BC-EC32-2768C55A5EF4}"/>
              </a:ext>
            </a:extLst>
          </p:cNvPr>
          <p:cNvPicPr>
            <a:picLocks noChangeAspect="1"/>
          </p:cNvPicPr>
          <p:nvPr/>
        </p:nvPicPr>
        <p:blipFill>
          <a:blip r:embed="rId4"/>
          <a:stretch>
            <a:fillRect/>
          </a:stretch>
        </p:blipFill>
        <p:spPr>
          <a:xfrm>
            <a:off x="7637205" y="2042547"/>
            <a:ext cx="3709220" cy="3709220"/>
          </a:xfrm>
          <a:prstGeom prst="rect">
            <a:avLst/>
          </a:prstGeom>
        </p:spPr>
      </p:pic>
      <p:pic>
        <p:nvPicPr>
          <p:cNvPr id="7" name="Picture 6" descr="K-2's Kindness Tree - Ms. Natalie's Kindergarten Corner">
            <a:extLst>
              <a:ext uri="{FF2B5EF4-FFF2-40B4-BE49-F238E27FC236}">
                <a16:creationId xmlns:a16="http://schemas.microsoft.com/office/drawing/2014/main" id="{44CA7B64-3D32-0A20-9BCE-F1F4DA013635}"/>
              </a:ext>
            </a:extLst>
          </p:cNvPr>
          <p:cNvPicPr>
            <a:picLocks noChangeAspect="1"/>
          </p:cNvPicPr>
          <p:nvPr/>
        </p:nvPicPr>
        <p:blipFill>
          <a:blip r:embed="rId5"/>
          <a:stretch>
            <a:fillRect/>
          </a:stretch>
        </p:blipFill>
        <p:spPr>
          <a:xfrm>
            <a:off x="7970987" y="1727112"/>
            <a:ext cx="2928478" cy="4273995"/>
          </a:xfrm>
          <a:prstGeom prst="rect">
            <a:avLst/>
          </a:prstGeom>
        </p:spPr>
      </p:pic>
      <p:pic>
        <p:nvPicPr>
          <p:cNvPr id="8" name="Picture 7" descr="Kindness Recorder">
            <a:extLst>
              <a:ext uri="{FF2B5EF4-FFF2-40B4-BE49-F238E27FC236}">
                <a16:creationId xmlns:a16="http://schemas.microsoft.com/office/drawing/2014/main" id="{85EE4F08-3AC1-F8C5-0F47-D167EF3C4DB9}"/>
              </a:ext>
            </a:extLst>
          </p:cNvPr>
          <p:cNvPicPr>
            <a:picLocks noChangeAspect="1"/>
          </p:cNvPicPr>
          <p:nvPr/>
        </p:nvPicPr>
        <p:blipFill>
          <a:blip r:embed="rId6"/>
          <a:stretch>
            <a:fillRect/>
          </a:stretch>
        </p:blipFill>
        <p:spPr>
          <a:xfrm>
            <a:off x="6934913" y="2039161"/>
            <a:ext cx="5000625" cy="3333750"/>
          </a:xfrm>
          <a:prstGeom prst="rect">
            <a:avLst/>
          </a:prstGeom>
        </p:spPr>
      </p:pic>
      <p:sp>
        <p:nvSpPr>
          <p:cNvPr id="9" name="TextBox 8">
            <a:extLst>
              <a:ext uri="{FF2B5EF4-FFF2-40B4-BE49-F238E27FC236}">
                <a16:creationId xmlns:a16="http://schemas.microsoft.com/office/drawing/2014/main" id="{CEACDA27-C524-646B-36BB-9CEFD613466F}"/>
              </a:ext>
            </a:extLst>
          </p:cNvPr>
          <p:cNvSpPr txBox="1"/>
          <p:nvPr/>
        </p:nvSpPr>
        <p:spPr>
          <a:xfrm>
            <a:off x="611850" y="2048418"/>
            <a:ext cx="5805026" cy="4031873"/>
          </a:xfrm>
          <a:prstGeom prst="rect">
            <a:avLst/>
          </a:prstGeom>
          <a:noFill/>
        </p:spPr>
        <p:txBody>
          <a:bodyPr wrap="square" rtlCol="0">
            <a:spAutoFit/>
          </a:bodyPr>
          <a:lstStyle/>
          <a:p>
            <a:r>
              <a:rPr lang="en-US" sz="3200" dirty="0"/>
              <a:t>Ritual that honors kind and helpful acts, helps adults and children shift from focusing on what is wrong to what is going well, and help highlight the many ways we serve one another.  WHAT YOU FOCUS ON, YOU GET MORE OF! </a:t>
            </a:r>
          </a:p>
        </p:txBody>
      </p:sp>
    </p:spTree>
    <p:extLst>
      <p:ext uri="{BB962C8B-B14F-4D97-AF65-F5344CB8AC3E}">
        <p14:creationId xmlns:p14="http://schemas.microsoft.com/office/powerpoint/2010/main" val="66551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C00F49C-D59F-75D5-1D48-B6492CD83345}"/>
              </a:ext>
            </a:extLst>
          </p:cNvPr>
          <p:cNvSpPr txBox="1"/>
          <p:nvPr/>
        </p:nvSpPr>
        <p:spPr>
          <a:xfrm>
            <a:off x="640080" y="2872899"/>
            <a:ext cx="4243589" cy="3320668"/>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000" b="1"/>
              <a:t>“HEY! Quiet down.”</a:t>
            </a:r>
          </a:p>
          <a:p>
            <a:pPr indent="-228600">
              <a:lnSpc>
                <a:spcPct val="90000"/>
              </a:lnSpc>
              <a:spcAft>
                <a:spcPts val="600"/>
              </a:spcAft>
              <a:buFont typeface="Arial" panose="020B0604020202020204" pitchFamily="34" charset="0"/>
              <a:buChar char="•"/>
            </a:pPr>
            <a:endParaRPr lang="en-US" sz="2000" b="1"/>
          </a:p>
          <a:p>
            <a:pPr indent="-228600">
              <a:lnSpc>
                <a:spcPct val="90000"/>
              </a:lnSpc>
              <a:spcAft>
                <a:spcPts val="600"/>
              </a:spcAft>
              <a:buFont typeface="Arial" panose="020B0604020202020204" pitchFamily="34" charset="0"/>
              <a:buChar char="•"/>
            </a:pPr>
            <a:r>
              <a:rPr lang="en-US" sz="2000" b="1"/>
              <a:t>PIVOT (turn, Breathe, turn back) </a:t>
            </a:r>
          </a:p>
          <a:p>
            <a:pPr indent="-228600">
              <a:lnSpc>
                <a:spcPct val="90000"/>
              </a:lnSpc>
              <a:spcAft>
                <a:spcPts val="600"/>
              </a:spcAft>
              <a:buFont typeface="Arial" panose="020B0604020202020204" pitchFamily="34" charset="0"/>
              <a:buChar char="•"/>
            </a:pPr>
            <a:endParaRPr lang="en-US" sz="2000" b="1"/>
          </a:p>
          <a:p>
            <a:pPr indent="-228600">
              <a:lnSpc>
                <a:spcPct val="90000"/>
              </a:lnSpc>
              <a:spcAft>
                <a:spcPts val="600"/>
              </a:spcAft>
              <a:buFont typeface="Arial" panose="020B0604020202020204" pitchFamily="34" charset="0"/>
              <a:buChar char="•"/>
            </a:pPr>
            <a:r>
              <a:rPr lang="en-US" sz="2000" b="1"/>
              <a:t>Walk to the group.</a:t>
            </a:r>
          </a:p>
          <a:p>
            <a:pPr indent="-228600">
              <a:lnSpc>
                <a:spcPct val="90000"/>
              </a:lnSpc>
              <a:spcAft>
                <a:spcPts val="600"/>
              </a:spcAft>
              <a:buFont typeface="Arial" panose="020B0604020202020204" pitchFamily="34" charset="0"/>
              <a:buChar char="•"/>
            </a:pPr>
            <a:endParaRPr lang="en-US" sz="2000" b="1"/>
          </a:p>
          <a:p>
            <a:pPr indent="-228600">
              <a:lnSpc>
                <a:spcPct val="90000"/>
              </a:lnSpc>
              <a:spcAft>
                <a:spcPts val="600"/>
              </a:spcAft>
              <a:buFont typeface="Arial" panose="020B0604020202020204" pitchFamily="34" charset="0"/>
              <a:buChar char="•"/>
            </a:pPr>
            <a:r>
              <a:rPr lang="en-US" sz="2000" b="1"/>
              <a:t>“It’s time to focus. If it’s too hard to do so as a group, feel free to find a quiet spot in the room to work on your own.”</a:t>
            </a:r>
          </a:p>
        </p:txBody>
      </p:sp>
      <p:pic>
        <p:nvPicPr>
          <p:cNvPr id="6" name="Picture 5">
            <a:extLst>
              <a:ext uri="{FF2B5EF4-FFF2-40B4-BE49-F238E27FC236}">
                <a16:creationId xmlns:a16="http://schemas.microsoft.com/office/drawing/2014/main" id="{8C0C945E-2CC8-05C8-87BE-983C692539B4}"/>
              </a:ext>
            </a:extLst>
          </p:cNvPr>
          <p:cNvPicPr>
            <a:picLocks noChangeAspect="1"/>
          </p:cNvPicPr>
          <p:nvPr/>
        </p:nvPicPr>
        <p:blipFill>
          <a:blip r:embed="rId2"/>
          <a:srcRect l="2610" r="2492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2" name="Freeform 13">
            <a:extLst>
              <a:ext uri="{FF2B5EF4-FFF2-40B4-BE49-F238E27FC236}">
                <a16:creationId xmlns:a16="http://schemas.microsoft.com/office/drawing/2014/main" id="{93F9346E-6D3C-BE2A-2078-212ECD1AC486}"/>
              </a:ext>
            </a:extLst>
          </p:cNvPr>
          <p:cNvSpPr/>
          <p:nvPr/>
        </p:nvSpPr>
        <p:spPr>
          <a:xfrm>
            <a:off x="0" y="6087889"/>
            <a:ext cx="1490488" cy="689629"/>
          </a:xfrm>
          <a:custGeom>
            <a:avLst/>
            <a:gdLst/>
            <a:ahLst/>
            <a:cxnLst/>
            <a:rect l="l" t="t" r="r" b="b"/>
            <a:pathLst>
              <a:path w="1490488" h="689629">
                <a:moveTo>
                  <a:pt x="0" y="0"/>
                </a:moveTo>
                <a:lnTo>
                  <a:pt x="1490488" y="0"/>
                </a:lnTo>
                <a:lnTo>
                  <a:pt x="1490488" y="689629"/>
                </a:lnTo>
                <a:lnTo>
                  <a:pt x="0" y="689629"/>
                </a:lnTo>
                <a:lnTo>
                  <a:pt x="0" y="0"/>
                </a:lnTo>
                <a:close/>
              </a:path>
            </a:pathLst>
          </a:custGeom>
          <a:blipFill>
            <a:blip r:embed="rId3"/>
            <a:stretch>
              <a:fillRect l="-1674" t="-45315" r="-2210" b="-55634"/>
            </a:stretch>
          </a:blipFill>
        </p:spPr>
        <p:txBody>
          <a:bodyPr/>
          <a:lstStyle/>
          <a:p>
            <a:endParaRPr lang="en-US"/>
          </a:p>
        </p:txBody>
      </p:sp>
      <p:sp>
        <p:nvSpPr>
          <p:cNvPr id="3" name="Freeform 2">
            <a:extLst>
              <a:ext uri="{FF2B5EF4-FFF2-40B4-BE49-F238E27FC236}">
                <a16:creationId xmlns:a16="http://schemas.microsoft.com/office/drawing/2014/main" id="{9C335504-FB71-B721-68FD-17DDA3026441}"/>
              </a:ext>
            </a:extLst>
          </p:cNvPr>
          <p:cNvSpPr/>
          <p:nvPr/>
        </p:nvSpPr>
        <p:spPr>
          <a:xfrm>
            <a:off x="10324788" y="6277308"/>
            <a:ext cx="1707138" cy="500210"/>
          </a:xfrm>
          <a:custGeom>
            <a:avLst/>
            <a:gdLst/>
            <a:ahLst/>
            <a:cxnLst/>
            <a:rect l="l" t="t" r="r" b="b"/>
            <a:pathLst>
              <a:path w="1707138" h="500210">
                <a:moveTo>
                  <a:pt x="0" y="0"/>
                </a:moveTo>
                <a:lnTo>
                  <a:pt x="1707138" y="0"/>
                </a:lnTo>
                <a:lnTo>
                  <a:pt x="1707138" y="500210"/>
                </a:lnTo>
                <a:lnTo>
                  <a:pt x="0" y="500210"/>
                </a:lnTo>
                <a:lnTo>
                  <a:pt x="0" y="0"/>
                </a:lnTo>
                <a:close/>
              </a:path>
            </a:pathLst>
          </a:custGeom>
          <a:blipFill>
            <a:blip r:embed="rId4"/>
            <a:stretch>
              <a:fillRect/>
            </a:stretch>
          </a:blipFill>
        </p:spPr>
        <p:txBody>
          <a:bodyPr/>
          <a:lstStyle/>
          <a:p>
            <a:endParaRPr lang="en-US"/>
          </a:p>
        </p:txBody>
      </p:sp>
      <p:sp>
        <p:nvSpPr>
          <p:cNvPr id="4" name="TextBox 3">
            <a:extLst>
              <a:ext uri="{FF2B5EF4-FFF2-40B4-BE49-F238E27FC236}">
                <a16:creationId xmlns:a16="http://schemas.microsoft.com/office/drawing/2014/main" id="{F82E82B3-074A-3969-976B-3B5C8CDB3528}"/>
              </a:ext>
            </a:extLst>
          </p:cNvPr>
          <p:cNvSpPr txBox="1"/>
          <p:nvPr/>
        </p:nvSpPr>
        <p:spPr>
          <a:xfrm>
            <a:off x="447040" y="660400"/>
            <a:ext cx="5008230" cy="769441"/>
          </a:xfrm>
          <a:prstGeom prst="rect">
            <a:avLst/>
          </a:prstGeom>
          <a:noFill/>
        </p:spPr>
        <p:txBody>
          <a:bodyPr wrap="none" rtlCol="0">
            <a:spAutoFit/>
          </a:bodyPr>
          <a:lstStyle/>
          <a:p>
            <a:r>
              <a:rPr lang="en-US" sz="4400" dirty="0"/>
              <a:t>Assertive Language </a:t>
            </a:r>
          </a:p>
        </p:txBody>
      </p:sp>
    </p:spTree>
    <p:extLst>
      <p:ext uri="{BB962C8B-B14F-4D97-AF65-F5344CB8AC3E}">
        <p14:creationId xmlns:p14="http://schemas.microsoft.com/office/powerpoint/2010/main" val="6720476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C164072-E0DD-AE25-9300-ED5DD0B893BD}"/>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8BC09672-D460-AE25-ABB7-5A8756C3B373}"/>
              </a:ext>
            </a:extLst>
          </p:cNvPr>
          <p:cNvSpPr txBox="1"/>
          <p:nvPr/>
        </p:nvSpPr>
        <p:spPr>
          <a:xfrm>
            <a:off x="640080" y="325369"/>
            <a:ext cx="4368602" cy="1956841"/>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5400">
                <a:latin typeface="+mj-lt"/>
                <a:ea typeface="+mj-ea"/>
                <a:cs typeface="+mj-cs"/>
              </a:rPr>
              <a:t>Assertive Language </a:t>
            </a:r>
          </a:p>
        </p:txBody>
      </p:sp>
      <p:sp>
        <p:nvSpPr>
          <p:cNvPr id="20"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F2A8FE15-1083-5B52-C885-58E3BFC48D82}"/>
              </a:ext>
            </a:extLst>
          </p:cNvPr>
          <p:cNvSpPr txBox="1"/>
          <p:nvPr/>
        </p:nvSpPr>
        <p:spPr>
          <a:xfrm>
            <a:off x="640080" y="2872899"/>
            <a:ext cx="4243589" cy="3320668"/>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1500" b="1"/>
              <a:t>“It’s time to meet me on the carpet, ok?”</a:t>
            </a:r>
          </a:p>
          <a:p>
            <a:pPr indent="-228600">
              <a:lnSpc>
                <a:spcPct val="90000"/>
              </a:lnSpc>
              <a:spcAft>
                <a:spcPts val="600"/>
              </a:spcAft>
              <a:buFont typeface="Arial" panose="020B0604020202020204" pitchFamily="34" charset="0"/>
              <a:buChar char="•"/>
            </a:pPr>
            <a:endParaRPr lang="en-US" sz="1500" b="1"/>
          </a:p>
          <a:p>
            <a:pPr indent="-228600">
              <a:lnSpc>
                <a:spcPct val="90000"/>
              </a:lnSpc>
              <a:spcAft>
                <a:spcPts val="600"/>
              </a:spcAft>
              <a:buFont typeface="Arial" panose="020B0604020202020204" pitchFamily="34" charset="0"/>
              <a:buChar char="•"/>
            </a:pPr>
            <a:r>
              <a:rPr lang="en-US" sz="1500" b="1"/>
              <a:t>PIVOT (turn, Breathe, turn back) </a:t>
            </a:r>
          </a:p>
          <a:p>
            <a:pPr indent="-228600">
              <a:lnSpc>
                <a:spcPct val="90000"/>
              </a:lnSpc>
              <a:spcAft>
                <a:spcPts val="600"/>
              </a:spcAft>
              <a:buFont typeface="Arial" panose="020B0604020202020204" pitchFamily="34" charset="0"/>
              <a:buChar char="•"/>
            </a:pPr>
            <a:endParaRPr lang="en-US" sz="1500" b="1"/>
          </a:p>
          <a:p>
            <a:pPr indent="-228600">
              <a:lnSpc>
                <a:spcPct val="90000"/>
              </a:lnSpc>
              <a:spcAft>
                <a:spcPts val="600"/>
              </a:spcAft>
              <a:buFont typeface="Arial" panose="020B0604020202020204" pitchFamily="34" charset="0"/>
              <a:buChar char="•"/>
            </a:pPr>
            <a:r>
              <a:rPr lang="en-US" sz="1500" b="1"/>
              <a:t>With an assertive tone say:</a:t>
            </a:r>
          </a:p>
          <a:p>
            <a:pPr indent="-228600">
              <a:lnSpc>
                <a:spcPct val="90000"/>
              </a:lnSpc>
              <a:spcAft>
                <a:spcPts val="600"/>
              </a:spcAft>
              <a:buFont typeface="Arial" panose="020B0604020202020204" pitchFamily="34" charset="0"/>
              <a:buChar char="•"/>
            </a:pPr>
            <a:endParaRPr lang="en-US" sz="1500" b="1"/>
          </a:p>
          <a:p>
            <a:pPr indent="-228600">
              <a:lnSpc>
                <a:spcPct val="90000"/>
              </a:lnSpc>
              <a:spcAft>
                <a:spcPts val="600"/>
              </a:spcAft>
              <a:buFont typeface="Arial" panose="020B0604020202020204" pitchFamily="34" charset="0"/>
              <a:buChar char="•"/>
            </a:pPr>
            <a:r>
              <a:rPr lang="en-US" sz="1500" b="1"/>
              <a:t>“Stand up, push in your chair and walk to the carpet.”</a:t>
            </a:r>
          </a:p>
          <a:p>
            <a:pPr indent="-228600">
              <a:lnSpc>
                <a:spcPct val="90000"/>
              </a:lnSpc>
              <a:spcAft>
                <a:spcPts val="600"/>
              </a:spcAft>
              <a:buFont typeface="Arial" panose="020B0604020202020204" pitchFamily="34" charset="0"/>
              <a:buChar char="•"/>
            </a:pPr>
            <a:r>
              <a:rPr lang="en-US" sz="1500" b="1"/>
              <a:t>“You did it!  You came to the carpet and found your spot and sat down.  Way to go!”</a:t>
            </a:r>
          </a:p>
        </p:txBody>
      </p:sp>
      <p:pic>
        <p:nvPicPr>
          <p:cNvPr id="7" name="Picture 6" descr="Teaching with Children's Books - Population Education">
            <a:extLst>
              <a:ext uri="{FF2B5EF4-FFF2-40B4-BE49-F238E27FC236}">
                <a16:creationId xmlns:a16="http://schemas.microsoft.com/office/drawing/2014/main" id="{F66A90F6-138E-3D47-40FC-298DAED46481}"/>
              </a:ext>
            </a:extLst>
          </p:cNvPr>
          <p:cNvPicPr>
            <a:picLocks noChangeAspect="1"/>
          </p:cNvPicPr>
          <p:nvPr/>
        </p:nvPicPr>
        <p:blipFill>
          <a:blip r:embed="rId2"/>
          <a:srcRect l="17787" r="15259"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2" name="Freeform 13">
            <a:extLst>
              <a:ext uri="{FF2B5EF4-FFF2-40B4-BE49-F238E27FC236}">
                <a16:creationId xmlns:a16="http://schemas.microsoft.com/office/drawing/2014/main" id="{DA100FC2-D9A2-3F24-7638-51EBA9200E49}"/>
              </a:ext>
            </a:extLst>
          </p:cNvPr>
          <p:cNvSpPr/>
          <p:nvPr/>
        </p:nvSpPr>
        <p:spPr>
          <a:xfrm>
            <a:off x="0" y="6087889"/>
            <a:ext cx="1490488" cy="689629"/>
          </a:xfrm>
          <a:custGeom>
            <a:avLst/>
            <a:gdLst/>
            <a:ahLst/>
            <a:cxnLst/>
            <a:rect l="l" t="t" r="r" b="b"/>
            <a:pathLst>
              <a:path w="1490488" h="689629">
                <a:moveTo>
                  <a:pt x="0" y="0"/>
                </a:moveTo>
                <a:lnTo>
                  <a:pt x="1490488" y="0"/>
                </a:lnTo>
                <a:lnTo>
                  <a:pt x="1490488" y="689629"/>
                </a:lnTo>
                <a:lnTo>
                  <a:pt x="0" y="689629"/>
                </a:lnTo>
                <a:lnTo>
                  <a:pt x="0" y="0"/>
                </a:lnTo>
                <a:close/>
              </a:path>
            </a:pathLst>
          </a:custGeom>
          <a:blipFill>
            <a:blip r:embed="rId3"/>
            <a:stretch>
              <a:fillRect l="-1674" t="-45315" r="-2210" b="-55634"/>
            </a:stretch>
          </a:blipFill>
        </p:spPr>
        <p:txBody>
          <a:bodyPr/>
          <a:lstStyle/>
          <a:p>
            <a:endParaRPr lang="en-US"/>
          </a:p>
        </p:txBody>
      </p:sp>
      <p:sp>
        <p:nvSpPr>
          <p:cNvPr id="3" name="Freeform 2">
            <a:extLst>
              <a:ext uri="{FF2B5EF4-FFF2-40B4-BE49-F238E27FC236}">
                <a16:creationId xmlns:a16="http://schemas.microsoft.com/office/drawing/2014/main" id="{CD90B5A5-2093-BE62-1CB6-AAC907C69F72}"/>
              </a:ext>
            </a:extLst>
          </p:cNvPr>
          <p:cNvSpPr/>
          <p:nvPr/>
        </p:nvSpPr>
        <p:spPr>
          <a:xfrm>
            <a:off x="10324788" y="6277308"/>
            <a:ext cx="1707138" cy="500210"/>
          </a:xfrm>
          <a:custGeom>
            <a:avLst/>
            <a:gdLst/>
            <a:ahLst/>
            <a:cxnLst/>
            <a:rect l="l" t="t" r="r" b="b"/>
            <a:pathLst>
              <a:path w="1707138" h="500210">
                <a:moveTo>
                  <a:pt x="0" y="0"/>
                </a:moveTo>
                <a:lnTo>
                  <a:pt x="1707138" y="0"/>
                </a:lnTo>
                <a:lnTo>
                  <a:pt x="1707138" y="500210"/>
                </a:lnTo>
                <a:lnTo>
                  <a:pt x="0" y="500210"/>
                </a:lnTo>
                <a:lnTo>
                  <a:pt x="0" y="0"/>
                </a:lnTo>
                <a:close/>
              </a:path>
            </a:pathLst>
          </a:custGeom>
          <a:blipFill>
            <a:blip r:embed="rId4"/>
            <a:stretch>
              <a:fillRect/>
            </a:stretch>
          </a:blipFill>
        </p:spPr>
        <p:txBody>
          <a:bodyPr/>
          <a:lstStyle/>
          <a:p>
            <a:endParaRPr lang="en-US"/>
          </a:p>
        </p:txBody>
      </p:sp>
    </p:spTree>
    <p:extLst>
      <p:ext uri="{BB962C8B-B14F-4D97-AF65-F5344CB8AC3E}">
        <p14:creationId xmlns:p14="http://schemas.microsoft.com/office/powerpoint/2010/main" val="40170554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AE6244-69AE-2878-3EDD-179C046E409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FFE4CA3-0DD9-57AB-468F-8A9262179E9D}"/>
              </a:ext>
            </a:extLst>
          </p:cNvPr>
          <p:cNvSpPr/>
          <p:nvPr/>
        </p:nvSpPr>
        <p:spPr>
          <a:xfrm>
            <a:off x="10309425" y="6067203"/>
            <a:ext cx="1707138" cy="500210"/>
          </a:xfrm>
          <a:custGeom>
            <a:avLst/>
            <a:gdLst/>
            <a:ahLst/>
            <a:cxnLst/>
            <a:rect l="l" t="t" r="r" b="b"/>
            <a:pathLst>
              <a:path w="1707138" h="500210">
                <a:moveTo>
                  <a:pt x="0" y="0"/>
                </a:moveTo>
                <a:lnTo>
                  <a:pt x="1707138" y="0"/>
                </a:lnTo>
                <a:lnTo>
                  <a:pt x="1707138" y="500210"/>
                </a:lnTo>
                <a:lnTo>
                  <a:pt x="0" y="500210"/>
                </a:lnTo>
                <a:lnTo>
                  <a:pt x="0" y="0"/>
                </a:lnTo>
                <a:close/>
              </a:path>
            </a:pathLst>
          </a:custGeom>
          <a:blipFill>
            <a:blip r:embed="rId2"/>
            <a:stretch>
              <a:fillRect/>
            </a:stretch>
          </a:blipFill>
        </p:spPr>
        <p:txBody>
          <a:bodyPr/>
          <a:lstStyle/>
          <a:p>
            <a:endParaRPr lang="en-US"/>
          </a:p>
        </p:txBody>
      </p:sp>
      <p:sp>
        <p:nvSpPr>
          <p:cNvPr id="10" name="TextBox 10">
            <a:extLst>
              <a:ext uri="{FF2B5EF4-FFF2-40B4-BE49-F238E27FC236}">
                <a16:creationId xmlns:a16="http://schemas.microsoft.com/office/drawing/2014/main" id="{037D04D1-F25F-EB1B-C3E0-140C9DAA9183}"/>
              </a:ext>
            </a:extLst>
          </p:cNvPr>
          <p:cNvSpPr txBox="1"/>
          <p:nvPr/>
        </p:nvSpPr>
        <p:spPr>
          <a:xfrm>
            <a:off x="451419" y="777709"/>
            <a:ext cx="11054781" cy="637354"/>
          </a:xfrm>
          <a:prstGeom prst="rect">
            <a:avLst/>
          </a:prstGeom>
        </p:spPr>
        <p:txBody>
          <a:bodyPr wrap="square" lIns="0" tIns="0" rIns="0" bIns="0" rtlCol="0" anchor="t">
            <a:spAutoFit/>
          </a:bodyPr>
          <a:lstStyle/>
          <a:p>
            <a:pPr algn="l">
              <a:lnSpc>
                <a:spcPts val="5459"/>
              </a:lnSpc>
            </a:pPr>
            <a:r>
              <a:rPr lang="en-US" sz="3200" b="1" dirty="0">
                <a:solidFill>
                  <a:srgbClr val="FFFFFF"/>
                </a:solidFill>
                <a:latin typeface="Gotham Bold"/>
                <a:ea typeface="Gotham Bold"/>
                <a:cs typeface="Gotham Bold"/>
                <a:sym typeface="Gotham Bold"/>
              </a:rPr>
              <a:t> </a:t>
            </a:r>
          </a:p>
        </p:txBody>
      </p:sp>
      <p:sp>
        <p:nvSpPr>
          <p:cNvPr id="13" name="Freeform 13">
            <a:extLst>
              <a:ext uri="{FF2B5EF4-FFF2-40B4-BE49-F238E27FC236}">
                <a16:creationId xmlns:a16="http://schemas.microsoft.com/office/drawing/2014/main" id="{1962318E-F372-F60B-99D0-236D984C4B51}"/>
              </a:ext>
            </a:extLst>
          </p:cNvPr>
          <p:cNvSpPr/>
          <p:nvPr/>
        </p:nvSpPr>
        <p:spPr>
          <a:xfrm>
            <a:off x="175437" y="6035854"/>
            <a:ext cx="1490488" cy="689629"/>
          </a:xfrm>
          <a:custGeom>
            <a:avLst/>
            <a:gdLst/>
            <a:ahLst/>
            <a:cxnLst/>
            <a:rect l="l" t="t" r="r" b="b"/>
            <a:pathLst>
              <a:path w="1490488" h="689629">
                <a:moveTo>
                  <a:pt x="0" y="0"/>
                </a:moveTo>
                <a:lnTo>
                  <a:pt x="1490488" y="0"/>
                </a:lnTo>
                <a:lnTo>
                  <a:pt x="1490488" y="689629"/>
                </a:lnTo>
                <a:lnTo>
                  <a:pt x="0" y="689629"/>
                </a:lnTo>
                <a:lnTo>
                  <a:pt x="0" y="0"/>
                </a:lnTo>
                <a:close/>
              </a:path>
            </a:pathLst>
          </a:custGeom>
          <a:blipFill>
            <a:blip r:embed="rId3"/>
            <a:stretch>
              <a:fillRect l="-1674" t="-45315" r="-2210" b="-55634"/>
            </a:stretch>
          </a:blipFill>
        </p:spPr>
        <p:txBody>
          <a:bodyPr/>
          <a:lstStyle/>
          <a:p>
            <a:endParaRPr lang="en-US"/>
          </a:p>
        </p:txBody>
      </p:sp>
      <p:pic>
        <p:nvPicPr>
          <p:cNvPr id="8" name="Picture 2" descr="Family is everything. #family #quote ...">
            <a:extLst>
              <a:ext uri="{FF2B5EF4-FFF2-40B4-BE49-F238E27FC236}">
                <a16:creationId xmlns:a16="http://schemas.microsoft.com/office/drawing/2014/main" id="{4D6A3BDC-9552-A8A4-AF4C-27D2AEC255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87396" y="1937674"/>
            <a:ext cx="4098180" cy="4098180"/>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D1CCB73A-B7F4-5BC9-EF23-FBDE357938B0}"/>
              </a:ext>
            </a:extLst>
          </p:cNvPr>
          <p:cNvSpPr txBox="1"/>
          <p:nvPr/>
        </p:nvSpPr>
        <p:spPr>
          <a:xfrm>
            <a:off x="5617543" y="2417104"/>
            <a:ext cx="6123038" cy="1569660"/>
          </a:xfrm>
          <a:prstGeom prst="rect">
            <a:avLst/>
          </a:prstGeom>
          <a:noFill/>
        </p:spPr>
        <p:txBody>
          <a:bodyPr wrap="square">
            <a:spAutoFit/>
          </a:bodyPr>
          <a:lstStyle/>
          <a:p>
            <a:r>
              <a:rPr lang="en-US" sz="3200" dirty="0"/>
              <a:t>Make a list of what an ideal family would look like, sound like, and feel like. </a:t>
            </a:r>
          </a:p>
        </p:txBody>
      </p:sp>
      <p:sp>
        <p:nvSpPr>
          <p:cNvPr id="16" name="TextBox 15">
            <a:extLst>
              <a:ext uri="{FF2B5EF4-FFF2-40B4-BE49-F238E27FC236}">
                <a16:creationId xmlns:a16="http://schemas.microsoft.com/office/drawing/2014/main" id="{B6C87596-35DF-874F-0634-372DFE561A45}"/>
              </a:ext>
            </a:extLst>
          </p:cNvPr>
          <p:cNvSpPr txBox="1"/>
          <p:nvPr/>
        </p:nvSpPr>
        <p:spPr>
          <a:xfrm>
            <a:off x="5525003" y="4358416"/>
            <a:ext cx="6159908" cy="1077218"/>
          </a:xfrm>
          <a:prstGeom prst="rect">
            <a:avLst/>
          </a:prstGeom>
          <a:noFill/>
        </p:spPr>
        <p:txBody>
          <a:bodyPr wrap="square">
            <a:spAutoFit/>
          </a:bodyPr>
          <a:lstStyle/>
          <a:p>
            <a:pPr marL="0" marR="0" indent="0" algn="ctr" defTabSz="800100" rtl="0" fontAlgn="auto" latinLnBrk="0" hangingPunct="0">
              <a:lnSpc>
                <a:spcPct val="100000"/>
              </a:lnSpc>
              <a:spcBef>
                <a:spcPts val="0"/>
              </a:spcBef>
              <a:spcAft>
                <a:spcPts val="0"/>
              </a:spcAft>
              <a:buClrTx/>
              <a:buSzTx/>
              <a:buFontTx/>
              <a:buNone/>
              <a:tabLst/>
            </a:pPr>
            <a:r>
              <a:rPr kumimoji="0" lang="en-US" sz="3200" b="0" i="0" u="none" strike="noStrike" cap="none" spc="0" normalizeH="0" baseline="0" dirty="0">
                <a:ln>
                  <a:noFill/>
                </a:ln>
                <a:solidFill>
                  <a:srgbClr val="000000"/>
                </a:solidFill>
                <a:effectLst/>
                <a:highlight>
                  <a:srgbClr val="FFFF00"/>
                </a:highlight>
                <a:uFillTx/>
                <a:latin typeface="Gill Sans"/>
                <a:ea typeface="Gill Sans"/>
                <a:cs typeface="Gill Sans"/>
                <a:sym typeface="Gill Sans"/>
              </a:rPr>
              <a:t>Put a star or highlight the</a:t>
            </a:r>
          </a:p>
          <a:p>
            <a:pPr marL="0" marR="0" indent="0" algn="ctr" defTabSz="800100" rtl="0" fontAlgn="auto" latinLnBrk="0" hangingPunct="0">
              <a:lnSpc>
                <a:spcPct val="100000"/>
              </a:lnSpc>
              <a:spcBef>
                <a:spcPts val="0"/>
              </a:spcBef>
              <a:spcAft>
                <a:spcPts val="0"/>
              </a:spcAft>
              <a:buClrTx/>
              <a:buSzTx/>
              <a:buFontTx/>
              <a:buNone/>
              <a:tabLst/>
            </a:pPr>
            <a:r>
              <a:rPr lang="en-US" sz="3200" dirty="0">
                <a:highlight>
                  <a:srgbClr val="FFFF00"/>
                </a:highlight>
              </a:rPr>
              <a:t>Things you do in your classroom.</a:t>
            </a:r>
            <a:r>
              <a:rPr kumimoji="0" lang="en-US" sz="3200" b="0" i="0" u="none" strike="noStrike" cap="none" spc="0" normalizeH="0" baseline="0" dirty="0">
                <a:ln>
                  <a:noFill/>
                </a:ln>
                <a:solidFill>
                  <a:srgbClr val="000000"/>
                </a:solidFill>
                <a:effectLst/>
                <a:highlight>
                  <a:srgbClr val="FFFF00"/>
                </a:highlight>
                <a:uFillTx/>
                <a:latin typeface="Gill Sans"/>
                <a:ea typeface="Gill Sans"/>
                <a:cs typeface="Gill Sans"/>
                <a:sym typeface="Gill Sans"/>
              </a:rPr>
              <a:t> </a:t>
            </a:r>
          </a:p>
        </p:txBody>
      </p:sp>
      <p:pic>
        <p:nvPicPr>
          <p:cNvPr id="18" name="Picture 17">
            <a:extLst>
              <a:ext uri="{FF2B5EF4-FFF2-40B4-BE49-F238E27FC236}">
                <a16:creationId xmlns:a16="http://schemas.microsoft.com/office/drawing/2014/main" id="{3696BF23-D762-4CE4-7523-61EF7F53BB03}"/>
              </a:ext>
            </a:extLst>
          </p:cNvPr>
          <p:cNvPicPr>
            <a:picLocks noChangeAspect="1"/>
          </p:cNvPicPr>
          <p:nvPr/>
        </p:nvPicPr>
        <p:blipFill>
          <a:blip r:embed="rId5"/>
          <a:stretch>
            <a:fillRect/>
          </a:stretch>
        </p:blipFill>
        <p:spPr>
          <a:xfrm>
            <a:off x="6096000" y="265790"/>
            <a:ext cx="4847303" cy="2067678"/>
          </a:xfrm>
          <a:prstGeom prst="rect">
            <a:avLst/>
          </a:prstGeom>
        </p:spPr>
      </p:pic>
    </p:spTree>
    <p:extLst>
      <p:ext uri="{BB962C8B-B14F-4D97-AF65-F5344CB8AC3E}">
        <p14:creationId xmlns:p14="http://schemas.microsoft.com/office/powerpoint/2010/main" val="3822201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74367" y="450391"/>
            <a:ext cx="5037200" cy="1039219"/>
            <a:chOff x="0" y="0"/>
            <a:chExt cx="1032072" cy="188041"/>
          </a:xfrm>
        </p:grpSpPr>
        <p:sp>
          <p:nvSpPr>
            <p:cNvPr id="4" name="Freeform 4"/>
            <p:cNvSpPr/>
            <p:nvPr/>
          </p:nvSpPr>
          <p:spPr>
            <a:xfrm>
              <a:off x="0" y="0"/>
              <a:ext cx="1032072" cy="188041"/>
            </a:xfrm>
            <a:custGeom>
              <a:avLst/>
              <a:gdLst/>
              <a:ahLst/>
              <a:cxnLst/>
              <a:rect l="l" t="t" r="r" b="b"/>
              <a:pathLst>
                <a:path w="1032072" h="188041">
                  <a:moveTo>
                    <a:pt x="94020" y="0"/>
                  </a:moveTo>
                  <a:lnTo>
                    <a:pt x="938051" y="0"/>
                  </a:lnTo>
                  <a:cubicBezTo>
                    <a:pt x="989977" y="0"/>
                    <a:pt x="1032072" y="42094"/>
                    <a:pt x="1032072" y="94020"/>
                  </a:cubicBezTo>
                  <a:lnTo>
                    <a:pt x="1032072" y="94020"/>
                  </a:lnTo>
                  <a:cubicBezTo>
                    <a:pt x="1032072" y="118956"/>
                    <a:pt x="1022166" y="142870"/>
                    <a:pt x="1004534" y="160503"/>
                  </a:cubicBezTo>
                  <a:cubicBezTo>
                    <a:pt x="986901" y="178135"/>
                    <a:pt x="962987" y="188041"/>
                    <a:pt x="938051" y="188041"/>
                  </a:cubicBezTo>
                  <a:lnTo>
                    <a:pt x="94020" y="188041"/>
                  </a:lnTo>
                  <a:cubicBezTo>
                    <a:pt x="42094" y="188041"/>
                    <a:pt x="0" y="145946"/>
                    <a:pt x="0" y="94020"/>
                  </a:cubicBezTo>
                  <a:lnTo>
                    <a:pt x="0" y="94020"/>
                  </a:lnTo>
                  <a:cubicBezTo>
                    <a:pt x="0" y="42094"/>
                    <a:pt x="42094" y="0"/>
                    <a:pt x="94020" y="0"/>
                  </a:cubicBezTo>
                  <a:close/>
                </a:path>
              </a:pathLst>
            </a:custGeom>
            <a:solidFill>
              <a:srgbClr val="044E7C"/>
            </a:solidFill>
          </p:spPr>
          <p:txBody>
            <a:bodyPr/>
            <a:lstStyle/>
            <a:p>
              <a:endParaRPr lang="en-US"/>
            </a:p>
          </p:txBody>
        </p:sp>
        <p:sp>
          <p:nvSpPr>
            <p:cNvPr id="5" name="TextBox 5"/>
            <p:cNvSpPr txBox="1"/>
            <p:nvPr/>
          </p:nvSpPr>
          <p:spPr>
            <a:xfrm>
              <a:off x="0" y="-38100"/>
              <a:ext cx="1032072" cy="226141"/>
            </a:xfrm>
            <a:prstGeom prst="rect">
              <a:avLst/>
            </a:prstGeom>
          </p:spPr>
          <p:txBody>
            <a:bodyPr lIns="50800" tIns="50800" rIns="50800" bIns="50800" rtlCol="0" anchor="ctr"/>
            <a:lstStyle/>
            <a:p>
              <a:pPr algn="ctr">
                <a:lnSpc>
                  <a:spcPts val="1819"/>
                </a:lnSpc>
              </a:pPr>
              <a:endParaRPr/>
            </a:p>
          </p:txBody>
        </p:sp>
      </p:grpSp>
      <p:sp>
        <p:nvSpPr>
          <p:cNvPr id="6" name="TextBox 6"/>
          <p:cNvSpPr txBox="1"/>
          <p:nvPr/>
        </p:nvSpPr>
        <p:spPr>
          <a:xfrm>
            <a:off x="0" y="652959"/>
            <a:ext cx="4416857" cy="634084"/>
          </a:xfrm>
          <a:prstGeom prst="rect">
            <a:avLst/>
          </a:prstGeom>
        </p:spPr>
        <p:txBody>
          <a:bodyPr wrap="square" lIns="0" tIns="0" rIns="0" bIns="0" rtlCol="0" anchor="t">
            <a:spAutoFit/>
          </a:bodyPr>
          <a:lstStyle/>
          <a:p>
            <a:pPr algn="l">
              <a:lnSpc>
                <a:spcPts val="5459"/>
              </a:lnSpc>
            </a:pPr>
            <a:r>
              <a:rPr lang="en-US" sz="3600" b="1" dirty="0">
                <a:solidFill>
                  <a:srgbClr val="FFFFFF"/>
                </a:solidFill>
                <a:latin typeface="Arial" panose="020B0604020202020204" pitchFamily="34" charset="0"/>
                <a:ea typeface="Gotham Bold"/>
                <a:cs typeface="Arial" panose="020B0604020202020204" pitchFamily="34" charset="0"/>
                <a:sym typeface="Gotham Bold"/>
              </a:rPr>
              <a:t>       Next Steps?</a:t>
            </a:r>
          </a:p>
        </p:txBody>
      </p:sp>
      <p:sp>
        <p:nvSpPr>
          <p:cNvPr id="7" name="TextBox 7"/>
          <p:cNvSpPr txBox="1"/>
          <p:nvPr/>
        </p:nvSpPr>
        <p:spPr>
          <a:xfrm>
            <a:off x="363549" y="1645611"/>
            <a:ext cx="4875349" cy="5212389"/>
          </a:xfrm>
          <a:prstGeom prst="rect">
            <a:avLst/>
          </a:prstGeom>
        </p:spPr>
        <p:txBody>
          <a:bodyPr wrap="square" lIns="0" tIns="0" rIns="0" bIns="0" rtlCol="0" anchor="t">
            <a:spAutoFit/>
          </a:bodyPr>
          <a:lstStyle/>
          <a:p>
            <a:pPr marL="635991" lvl="1" indent="-317996">
              <a:lnSpc>
                <a:spcPts val="4124"/>
              </a:lnSpc>
              <a:buFont typeface="Arial"/>
              <a:buChar char="•"/>
            </a:pPr>
            <a:r>
              <a:rPr lang="en-US" sz="2945" b="1" dirty="0">
                <a:solidFill>
                  <a:srgbClr val="000000"/>
                </a:solidFill>
                <a:latin typeface="Arial" panose="020B0604020202020204" pitchFamily="34" charset="0"/>
                <a:ea typeface="Gotham Bold"/>
                <a:cs typeface="Arial" panose="020B0604020202020204" pitchFamily="34" charset="0"/>
                <a:sym typeface="Gotham"/>
              </a:rPr>
              <a:t>Greetings</a:t>
            </a:r>
          </a:p>
          <a:p>
            <a:pPr marL="635991" lvl="1" indent="-317996">
              <a:lnSpc>
                <a:spcPts val="4124"/>
              </a:lnSpc>
              <a:buFont typeface="Arial"/>
              <a:buChar char="•"/>
            </a:pPr>
            <a:r>
              <a:rPr lang="en-US" sz="2945" b="1" dirty="0">
                <a:solidFill>
                  <a:srgbClr val="000000"/>
                </a:solidFill>
                <a:latin typeface="Arial" panose="020B0604020202020204" pitchFamily="34" charset="0"/>
                <a:ea typeface="Gotham Bold"/>
                <a:cs typeface="Arial" panose="020B0604020202020204" pitchFamily="34" charset="0"/>
                <a:sym typeface="Gotham"/>
              </a:rPr>
              <a:t>Safekeeper Job</a:t>
            </a:r>
          </a:p>
          <a:p>
            <a:pPr marL="635991" lvl="1" indent="-317996">
              <a:lnSpc>
                <a:spcPts val="4124"/>
              </a:lnSpc>
              <a:buFont typeface="Arial"/>
              <a:buChar char="•"/>
            </a:pPr>
            <a:r>
              <a:rPr lang="en-US" sz="2945" b="1" dirty="0">
                <a:solidFill>
                  <a:srgbClr val="000000"/>
                </a:solidFill>
                <a:latin typeface="Arial" panose="020B0604020202020204" pitchFamily="34" charset="0"/>
                <a:ea typeface="Gotham Bold"/>
                <a:cs typeface="Arial" panose="020B0604020202020204" pitchFamily="34" charset="0"/>
                <a:sym typeface="Gotham"/>
              </a:rPr>
              <a:t>Brain Smart Start</a:t>
            </a:r>
          </a:p>
          <a:p>
            <a:pPr marL="635991" lvl="1" indent="-317996">
              <a:lnSpc>
                <a:spcPts val="4124"/>
              </a:lnSpc>
              <a:buFont typeface="Arial"/>
              <a:buChar char="•"/>
            </a:pPr>
            <a:r>
              <a:rPr lang="en-US" sz="2945" b="1" dirty="0">
                <a:solidFill>
                  <a:srgbClr val="000000"/>
                </a:solidFill>
                <a:latin typeface="Arial" panose="020B0604020202020204" pitchFamily="34" charset="0"/>
                <a:ea typeface="Gotham Bold"/>
                <a:cs typeface="Arial" panose="020B0604020202020204" pitchFamily="34" charset="0"/>
                <a:sym typeface="Gotham"/>
              </a:rPr>
              <a:t>Wish Well</a:t>
            </a:r>
          </a:p>
          <a:p>
            <a:pPr marL="635991" lvl="1" indent="-317996">
              <a:lnSpc>
                <a:spcPts val="4124"/>
              </a:lnSpc>
              <a:buFont typeface="Arial"/>
              <a:buChar char="•"/>
            </a:pPr>
            <a:r>
              <a:rPr lang="en-US" sz="2945" b="1" dirty="0">
                <a:solidFill>
                  <a:srgbClr val="000000"/>
                </a:solidFill>
                <a:latin typeface="Arial" panose="020B0604020202020204" pitchFamily="34" charset="0"/>
                <a:ea typeface="Gotham Bold"/>
                <a:cs typeface="Arial" panose="020B0604020202020204" pitchFamily="34" charset="0"/>
                <a:sym typeface="Gotham"/>
              </a:rPr>
              <a:t>Jobs for all students</a:t>
            </a:r>
          </a:p>
          <a:p>
            <a:pPr marL="635991" lvl="1" indent="-317996">
              <a:lnSpc>
                <a:spcPts val="4124"/>
              </a:lnSpc>
              <a:buFont typeface="Arial"/>
              <a:buChar char="•"/>
            </a:pPr>
            <a:r>
              <a:rPr lang="en-US" sz="2945" b="1" dirty="0">
                <a:solidFill>
                  <a:srgbClr val="000000"/>
                </a:solidFill>
                <a:latin typeface="Arial" panose="020B0604020202020204" pitchFamily="34" charset="0"/>
                <a:ea typeface="Gotham Bold"/>
                <a:cs typeface="Arial" panose="020B0604020202020204" pitchFamily="34" charset="0"/>
                <a:sym typeface="Gotham"/>
              </a:rPr>
              <a:t>Kindness Tree/Notes</a:t>
            </a:r>
          </a:p>
          <a:p>
            <a:pPr marL="635991" lvl="1" indent="-317996">
              <a:lnSpc>
                <a:spcPts val="4124"/>
              </a:lnSpc>
              <a:buFont typeface="Arial"/>
              <a:buChar char="•"/>
            </a:pPr>
            <a:r>
              <a:rPr lang="en-US" sz="2945" b="1" dirty="0">
                <a:solidFill>
                  <a:srgbClr val="000000"/>
                </a:solidFill>
                <a:latin typeface="Arial" panose="020B0604020202020204" pitchFamily="34" charset="0"/>
                <a:ea typeface="Gotham Bold"/>
                <a:cs typeface="Arial" panose="020B0604020202020204" pitchFamily="34" charset="0"/>
                <a:sym typeface="Gotham"/>
              </a:rPr>
              <a:t>Time Machine</a:t>
            </a:r>
          </a:p>
          <a:p>
            <a:pPr marL="635991" lvl="1" indent="-317996">
              <a:lnSpc>
                <a:spcPts val="4124"/>
              </a:lnSpc>
              <a:buFont typeface="Arial"/>
              <a:buChar char="•"/>
            </a:pPr>
            <a:r>
              <a:rPr lang="en-US" sz="2945" b="1" dirty="0">
                <a:solidFill>
                  <a:srgbClr val="000000"/>
                </a:solidFill>
                <a:latin typeface="Arial" panose="020B0604020202020204" pitchFamily="34" charset="0"/>
                <a:ea typeface="Gotham Bold"/>
                <a:cs typeface="Arial" panose="020B0604020202020204" pitchFamily="34" charset="0"/>
                <a:sym typeface="Gotham"/>
              </a:rPr>
              <a:t>Visual Routines</a:t>
            </a:r>
          </a:p>
          <a:p>
            <a:pPr marL="635991" lvl="1" indent="-317996">
              <a:lnSpc>
                <a:spcPts val="4124"/>
              </a:lnSpc>
              <a:buFont typeface="Arial"/>
              <a:buChar char="•"/>
            </a:pPr>
            <a:r>
              <a:rPr lang="en-US" sz="2945" b="1" dirty="0">
                <a:solidFill>
                  <a:srgbClr val="000000"/>
                </a:solidFill>
                <a:latin typeface="Arial" panose="020B0604020202020204" pitchFamily="34" charset="0"/>
                <a:ea typeface="Gotham Bold"/>
                <a:cs typeface="Arial" panose="020B0604020202020204" pitchFamily="34" charset="0"/>
                <a:sym typeface="Gotham"/>
              </a:rPr>
              <a:t>Safety language</a:t>
            </a:r>
          </a:p>
          <a:p>
            <a:pPr marL="635991" lvl="1" indent="-317996">
              <a:lnSpc>
                <a:spcPts val="4124"/>
              </a:lnSpc>
              <a:buFont typeface="Arial"/>
              <a:buChar char="•"/>
            </a:pPr>
            <a:r>
              <a:rPr lang="en-US" sz="2945" b="1" dirty="0">
                <a:solidFill>
                  <a:srgbClr val="000000"/>
                </a:solidFill>
                <a:latin typeface="Arial" panose="020B0604020202020204" pitchFamily="34" charset="0"/>
                <a:ea typeface="Gotham Bold"/>
                <a:cs typeface="Arial" panose="020B0604020202020204" pitchFamily="34" charset="0"/>
                <a:sym typeface="Gotham"/>
              </a:rPr>
              <a:t>Assertive language</a:t>
            </a:r>
          </a:p>
        </p:txBody>
      </p:sp>
      <p:pic>
        <p:nvPicPr>
          <p:cNvPr id="2" name="Picture 1" descr="Two Young Students Greet Each Other Stock Photo 1498910870 | Shutterstock">
            <a:extLst>
              <a:ext uri="{FF2B5EF4-FFF2-40B4-BE49-F238E27FC236}">
                <a16:creationId xmlns:a16="http://schemas.microsoft.com/office/drawing/2014/main" id="{FF9A40D3-4FC6-B454-AA74-485BEBDA21ED}"/>
              </a:ext>
            </a:extLst>
          </p:cNvPr>
          <p:cNvPicPr>
            <a:picLocks noChangeAspect="1"/>
          </p:cNvPicPr>
          <p:nvPr/>
        </p:nvPicPr>
        <p:blipFill>
          <a:blip r:embed="rId2"/>
          <a:stretch>
            <a:fillRect/>
          </a:stretch>
        </p:blipFill>
        <p:spPr>
          <a:xfrm>
            <a:off x="7075078" y="2095500"/>
            <a:ext cx="3705225" cy="2667000"/>
          </a:xfrm>
          <a:prstGeom prst="rect">
            <a:avLst/>
          </a:prstGeom>
        </p:spPr>
      </p:pic>
      <p:pic>
        <p:nvPicPr>
          <p:cNvPr id="8" name="Picture 7" descr="Safekeeper Ritual">
            <a:extLst>
              <a:ext uri="{FF2B5EF4-FFF2-40B4-BE49-F238E27FC236}">
                <a16:creationId xmlns:a16="http://schemas.microsoft.com/office/drawing/2014/main" id="{7BF08415-A1B6-E63C-2C41-3E962E624618}"/>
              </a:ext>
            </a:extLst>
          </p:cNvPr>
          <p:cNvPicPr>
            <a:picLocks noChangeAspect="1"/>
          </p:cNvPicPr>
          <p:nvPr/>
        </p:nvPicPr>
        <p:blipFill>
          <a:blip r:embed="rId3"/>
          <a:stretch>
            <a:fillRect/>
          </a:stretch>
        </p:blipFill>
        <p:spPr>
          <a:xfrm>
            <a:off x="6577780" y="1762125"/>
            <a:ext cx="5000625" cy="3333750"/>
          </a:xfrm>
          <a:prstGeom prst="rect">
            <a:avLst/>
          </a:prstGeom>
        </p:spPr>
      </p:pic>
      <p:pic>
        <p:nvPicPr>
          <p:cNvPr id="9" name="Picture 8" descr="Brain Smart Start">
            <a:extLst>
              <a:ext uri="{FF2B5EF4-FFF2-40B4-BE49-F238E27FC236}">
                <a16:creationId xmlns:a16="http://schemas.microsoft.com/office/drawing/2014/main" id="{DE0CC44A-C203-AA72-C92D-6CD7686C5605}"/>
              </a:ext>
            </a:extLst>
          </p:cNvPr>
          <p:cNvPicPr>
            <a:picLocks noChangeAspect="1"/>
          </p:cNvPicPr>
          <p:nvPr/>
        </p:nvPicPr>
        <p:blipFill>
          <a:blip r:embed="rId4"/>
          <a:stretch>
            <a:fillRect/>
          </a:stretch>
        </p:blipFill>
        <p:spPr>
          <a:xfrm>
            <a:off x="6384515" y="1759667"/>
            <a:ext cx="5695950" cy="3333750"/>
          </a:xfrm>
          <a:prstGeom prst="rect">
            <a:avLst/>
          </a:prstGeom>
        </p:spPr>
      </p:pic>
      <p:pic>
        <p:nvPicPr>
          <p:cNvPr id="10" name="Picture 9" descr="The Wish Well ritual helps create a connected, coherent school family. It's a simple three-step practice: 1️⃣ Take a deep breath in 2️⃣ Place your hands on your heart and fill it">
            <a:extLst>
              <a:ext uri="{FF2B5EF4-FFF2-40B4-BE49-F238E27FC236}">
                <a16:creationId xmlns:a16="http://schemas.microsoft.com/office/drawing/2014/main" id="{F3146CC9-0A49-E121-5B67-911882820E53}"/>
              </a:ext>
            </a:extLst>
          </p:cNvPr>
          <p:cNvPicPr>
            <a:picLocks noChangeAspect="1"/>
          </p:cNvPicPr>
          <p:nvPr/>
        </p:nvPicPr>
        <p:blipFill>
          <a:blip r:embed="rId5"/>
          <a:stretch>
            <a:fillRect/>
          </a:stretch>
        </p:blipFill>
        <p:spPr>
          <a:xfrm>
            <a:off x="7195454" y="1297704"/>
            <a:ext cx="4257675" cy="4257675"/>
          </a:xfrm>
          <a:prstGeom prst="rect">
            <a:avLst/>
          </a:prstGeom>
        </p:spPr>
      </p:pic>
      <p:pic>
        <p:nvPicPr>
          <p:cNvPr id="11" name="Picture 10" descr="School Family Job Set">
            <a:extLst>
              <a:ext uri="{FF2B5EF4-FFF2-40B4-BE49-F238E27FC236}">
                <a16:creationId xmlns:a16="http://schemas.microsoft.com/office/drawing/2014/main" id="{9C0B1089-F0A9-0108-0091-F52901A94AF7}"/>
              </a:ext>
            </a:extLst>
          </p:cNvPr>
          <p:cNvPicPr>
            <a:picLocks noChangeAspect="1"/>
          </p:cNvPicPr>
          <p:nvPr/>
        </p:nvPicPr>
        <p:blipFill>
          <a:blip r:embed="rId6"/>
          <a:stretch>
            <a:fillRect/>
          </a:stretch>
        </p:blipFill>
        <p:spPr>
          <a:xfrm>
            <a:off x="6577780" y="1038505"/>
            <a:ext cx="5147188" cy="5147188"/>
          </a:xfrm>
          <a:prstGeom prst="rect">
            <a:avLst/>
          </a:prstGeom>
        </p:spPr>
      </p:pic>
      <p:pic>
        <p:nvPicPr>
          <p:cNvPr id="12" name="Picture 11" descr="16 Kindness Tree ideas | conscious discipline kindness tree, kindness tree conscious discipline, kindness tree craft">
            <a:extLst>
              <a:ext uri="{FF2B5EF4-FFF2-40B4-BE49-F238E27FC236}">
                <a16:creationId xmlns:a16="http://schemas.microsoft.com/office/drawing/2014/main" id="{6CDACC40-0ACE-38A4-525E-12E595EEB0F8}"/>
              </a:ext>
            </a:extLst>
          </p:cNvPr>
          <p:cNvPicPr>
            <a:picLocks noChangeAspect="1"/>
          </p:cNvPicPr>
          <p:nvPr/>
        </p:nvPicPr>
        <p:blipFill>
          <a:blip r:embed="rId7"/>
          <a:stretch>
            <a:fillRect/>
          </a:stretch>
        </p:blipFill>
        <p:spPr>
          <a:xfrm>
            <a:off x="7070178" y="770642"/>
            <a:ext cx="4257675" cy="5682914"/>
          </a:xfrm>
          <a:prstGeom prst="rect">
            <a:avLst/>
          </a:prstGeom>
        </p:spPr>
      </p:pic>
      <p:pic>
        <p:nvPicPr>
          <p:cNvPr id="13" name="Picture 12" descr="Conflict Resolution Time Machine Desk Mat">
            <a:extLst>
              <a:ext uri="{FF2B5EF4-FFF2-40B4-BE49-F238E27FC236}">
                <a16:creationId xmlns:a16="http://schemas.microsoft.com/office/drawing/2014/main" id="{07AA216B-5F6D-0141-B032-28EC1253BF37}"/>
              </a:ext>
            </a:extLst>
          </p:cNvPr>
          <p:cNvPicPr>
            <a:picLocks noChangeAspect="1"/>
          </p:cNvPicPr>
          <p:nvPr/>
        </p:nvPicPr>
        <p:blipFill>
          <a:blip r:embed="rId8"/>
          <a:stretch>
            <a:fillRect/>
          </a:stretch>
        </p:blipFill>
        <p:spPr>
          <a:xfrm>
            <a:off x="6577780" y="852947"/>
            <a:ext cx="5147188" cy="5147188"/>
          </a:xfrm>
          <a:prstGeom prst="rect">
            <a:avLst/>
          </a:prstGeom>
        </p:spPr>
      </p:pic>
      <p:pic>
        <p:nvPicPr>
          <p:cNvPr id="15" name="Picture 14">
            <a:extLst>
              <a:ext uri="{FF2B5EF4-FFF2-40B4-BE49-F238E27FC236}">
                <a16:creationId xmlns:a16="http://schemas.microsoft.com/office/drawing/2014/main" id="{EC82C458-23B7-6C53-AC10-677BAD23E480}"/>
              </a:ext>
            </a:extLst>
          </p:cNvPr>
          <p:cNvPicPr>
            <a:picLocks noChangeAspect="1"/>
          </p:cNvPicPr>
          <p:nvPr/>
        </p:nvPicPr>
        <p:blipFill>
          <a:blip r:embed="rId9"/>
          <a:stretch>
            <a:fillRect/>
          </a:stretch>
        </p:blipFill>
        <p:spPr>
          <a:xfrm>
            <a:off x="5755091" y="2136374"/>
            <a:ext cx="6486070" cy="3142601"/>
          </a:xfrm>
          <a:prstGeom prst="rect">
            <a:avLst/>
          </a:prstGeom>
          <a:ln>
            <a:solidFill>
              <a:schemeClr val="tx1"/>
            </a:solid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A0E1AA-AB7D-FA04-A7FE-941B80D724B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A9D6380C-A691-3044-586B-2E36704BC4DC}"/>
              </a:ext>
            </a:extLst>
          </p:cNvPr>
          <p:cNvSpPr/>
          <p:nvPr/>
        </p:nvSpPr>
        <p:spPr>
          <a:xfrm>
            <a:off x="10309425" y="6067203"/>
            <a:ext cx="1707138" cy="500210"/>
          </a:xfrm>
          <a:custGeom>
            <a:avLst/>
            <a:gdLst/>
            <a:ahLst/>
            <a:cxnLst/>
            <a:rect l="l" t="t" r="r" b="b"/>
            <a:pathLst>
              <a:path w="1707138" h="500210">
                <a:moveTo>
                  <a:pt x="0" y="0"/>
                </a:moveTo>
                <a:lnTo>
                  <a:pt x="1707138" y="0"/>
                </a:lnTo>
                <a:lnTo>
                  <a:pt x="1707138" y="500210"/>
                </a:lnTo>
                <a:lnTo>
                  <a:pt x="0" y="500210"/>
                </a:lnTo>
                <a:lnTo>
                  <a:pt x="0" y="0"/>
                </a:lnTo>
                <a:close/>
              </a:path>
            </a:pathLst>
          </a:custGeom>
          <a:blipFill>
            <a:blip r:embed="rId2"/>
            <a:stretch>
              <a:fillRect/>
            </a:stretch>
          </a:blipFill>
        </p:spPr>
        <p:txBody>
          <a:bodyPr/>
          <a:lstStyle/>
          <a:p>
            <a:endParaRPr lang="en-US"/>
          </a:p>
        </p:txBody>
      </p:sp>
      <p:grpSp>
        <p:nvGrpSpPr>
          <p:cNvPr id="3" name="Group 3">
            <a:extLst>
              <a:ext uri="{FF2B5EF4-FFF2-40B4-BE49-F238E27FC236}">
                <a16:creationId xmlns:a16="http://schemas.microsoft.com/office/drawing/2014/main" id="{8B66686B-243C-AC95-2474-50B8A27D66A2}"/>
              </a:ext>
            </a:extLst>
          </p:cNvPr>
          <p:cNvGrpSpPr/>
          <p:nvPr/>
        </p:nvGrpSpPr>
        <p:grpSpPr>
          <a:xfrm>
            <a:off x="-123186" y="477331"/>
            <a:ext cx="11863767" cy="1249781"/>
            <a:chOff x="0" y="-38100"/>
            <a:chExt cx="1297037" cy="226141"/>
          </a:xfrm>
        </p:grpSpPr>
        <p:sp>
          <p:nvSpPr>
            <p:cNvPr id="4" name="Freeform 4">
              <a:extLst>
                <a:ext uri="{FF2B5EF4-FFF2-40B4-BE49-F238E27FC236}">
                  <a16:creationId xmlns:a16="http://schemas.microsoft.com/office/drawing/2014/main" id="{AA870C39-6E92-E5C7-3378-52CB1927AC98}"/>
                </a:ext>
              </a:extLst>
            </p:cNvPr>
            <p:cNvSpPr/>
            <p:nvPr/>
          </p:nvSpPr>
          <p:spPr>
            <a:xfrm>
              <a:off x="0" y="0"/>
              <a:ext cx="1297037" cy="188041"/>
            </a:xfrm>
            <a:custGeom>
              <a:avLst/>
              <a:gdLst/>
              <a:ahLst/>
              <a:cxnLst/>
              <a:rect l="l" t="t" r="r" b="b"/>
              <a:pathLst>
                <a:path w="1160788" h="188041">
                  <a:moveTo>
                    <a:pt x="88927" y="0"/>
                  </a:moveTo>
                  <a:lnTo>
                    <a:pt x="1071860" y="0"/>
                  </a:lnTo>
                  <a:cubicBezTo>
                    <a:pt x="1120974" y="0"/>
                    <a:pt x="1160788" y="39814"/>
                    <a:pt x="1160788" y="88927"/>
                  </a:cubicBezTo>
                  <a:lnTo>
                    <a:pt x="1160788" y="99113"/>
                  </a:lnTo>
                  <a:cubicBezTo>
                    <a:pt x="1160788" y="148226"/>
                    <a:pt x="1120974" y="188041"/>
                    <a:pt x="1071860" y="188041"/>
                  </a:cubicBezTo>
                  <a:lnTo>
                    <a:pt x="88927" y="188041"/>
                  </a:lnTo>
                  <a:cubicBezTo>
                    <a:pt x="39814" y="188041"/>
                    <a:pt x="0" y="148226"/>
                    <a:pt x="0" y="99113"/>
                  </a:cubicBezTo>
                  <a:lnTo>
                    <a:pt x="0" y="88927"/>
                  </a:lnTo>
                  <a:cubicBezTo>
                    <a:pt x="0" y="39814"/>
                    <a:pt x="39814" y="0"/>
                    <a:pt x="88927" y="0"/>
                  </a:cubicBezTo>
                  <a:close/>
                </a:path>
              </a:pathLst>
            </a:custGeom>
            <a:solidFill>
              <a:srgbClr val="044E7C"/>
            </a:solidFill>
          </p:spPr>
          <p:txBody>
            <a:bodyPr/>
            <a:lstStyle/>
            <a:p>
              <a:endParaRPr lang="en-US"/>
            </a:p>
          </p:txBody>
        </p:sp>
        <p:sp>
          <p:nvSpPr>
            <p:cNvPr id="5" name="TextBox 5">
              <a:extLst>
                <a:ext uri="{FF2B5EF4-FFF2-40B4-BE49-F238E27FC236}">
                  <a16:creationId xmlns:a16="http://schemas.microsoft.com/office/drawing/2014/main" id="{1C0E221C-052A-02FC-526A-7D18EE0480F3}"/>
                </a:ext>
              </a:extLst>
            </p:cNvPr>
            <p:cNvSpPr txBox="1"/>
            <p:nvPr/>
          </p:nvSpPr>
          <p:spPr>
            <a:xfrm>
              <a:off x="0" y="-38100"/>
              <a:ext cx="1160788" cy="226141"/>
            </a:xfrm>
            <a:prstGeom prst="rect">
              <a:avLst/>
            </a:prstGeom>
          </p:spPr>
          <p:txBody>
            <a:bodyPr lIns="50800" tIns="50800" rIns="50800" bIns="50800" rtlCol="0" anchor="ctr"/>
            <a:lstStyle/>
            <a:p>
              <a:pPr algn="ctr">
                <a:lnSpc>
                  <a:spcPts val="1819"/>
                </a:lnSpc>
              </a:pPr>
              <a:endParaRPr/>
            </a:p>
          </p:txBody>
        </p:sp>
      </p:grpSp>
      <p:sp>
        <p:nvSpPr>
          <p:cNvPr id="10" name="TextBox 10">
            <a:extLst>
              <a:ext uri="{FF2B5EF4-FFF2-40B4-BE49-F238E27FC236}">
                <a16:creationId xmlns:a16="http://schemas.microsoft.com/office/drawing/2014/main" id="{C15A67BD-AF58-9039-C523-99FC3406824A}"/>
              </a:ext>
            </a:extLst>
          </p:cNvPr>
          <p:cNvSpPr txBox="1"/>
          <p:nvPr/>
        </p:nvSpPr>
        <p:spPr>
          <a:xfrm>
            <a:off x="451419" y="777709"/>
            <a:ext cx="11054781" cy="637354"/>
          </a:xfrm>
          <a:prstGeom prst="rect">
            <a:avLst/>
          </a:prstGeom>
        </p:spPr>
        <p:txBody>
          <a:bodyPr wrap="square" lIns="0" tIns="0" rIns="0" bIns="0" rtlCol="0" anchor="t">
            <a:spAutoFit/>
          </a:bodyPr>
          <a:lstStyle/>
          <a:p>
            <a:pPr algn="l">
              <a:lnSpc>
                <a:spcPts val="5459"/>
              </a:lnSpc>
            </a:pPr>
            <a:r>
              <a:rPr lang="en-US" sz="3200" b="1" dirty="0">
                <a:solidFill>
                  <a:srgbClr val="FFFFFF"/>
                </a:solidFill>
                <a:latin typeface="Gotham Bold"/>
                <a:ea typeface="Gotham Bold"/>
                <a:cs typeface="Gotham Bold"/>
                <a:sym typeface="Gotham Bold"/>
              </a:rPr>
              <a:t>Look at what Conscious Discipline/School Family can do! </a:t>
            </a:r>
          </a:p>
        </p:txBody>
      </p:sp>
      <p:sp>
        <p:nvSpPr>
          <p:cNvPr id="13" name="Freeform 13">
            <a:extLst>
              <a:ext uri="{FF2B5EF4-FFF2-40B4-BE49-F238E27FC236}">
                <a16:creationId xmlns:a16="http://schemas.microsoft.com/office/drawing/2014/main" id="{6DA5582A-6BB2-CA8D-CB6A-AE2C433F2F8A}"/>
              </a:ext>
            </a:extLst>
          </p:cNvPr>
          <p:cNvSpPr/>
          <p:nvPr/>
        </p:nvSpPr>
        <p:spPr>
          <a:xfrm>
            <a:off x="175437" y="6035854"/>
            <a:ext cx="1490488" cy="689629"/>
          </a:xfrm>
          <a:custGeom>
            <a:avLst/>
            <a:gdLst/>
            <a:ahLst/>
            <a:cxnLst/>
            <a:rect l="l" t="t" r="r" b="b"/>
            <a:pathLst>
              <a:path w="1490488" h="689629">
                <a:moveTo>
                  <a:pt x="0" y="0"/>
                </a:moveTo>
                <a:lnTo>
                  <a:pt x="1490488" y="0"/>
                </a:lnTo>
                <a:lnTo>
                  <a:pt x="1490488" y="689629"/>
                </a:lnTo>
                <a:lnTo>
                  <a:pt x="0" y="689629"/>
                </a:lnTo>
                <a:lnTo>
                  <a:pt x="0" y="0"/>
                </a:lnTo>
                <a:close/>
              </a:path>
            </a:pathLst>
          </a:custGeom>
          <a:blipFill>
            <a:blip r:embed="rId3"/>
            <a:stretch>
              <a:fillRect l="-1674" t="-45315" r="-2210" b="-55634"/>
            </a:stretch>
          </a:blipFill>
        </p:spPr>
        <p:txBody>
          <a:bodyPr/>
          <a:lstStyle/>
          <a:p>
            <a:endParaRPr lang="en-US"/>
          </a:p>
        </p:txBody>
      </p:sp>
      <p:pic>
        <p:nvPicPr>
          <p:cNvPr id="6" name="Content Placeholder 3">
            <a:extLst>
              <a:ext uri="{FF2B5EF4-FFF2-40B4-BE49-F238E27FC236}">
                <a16:creationId xmlns:a16="http://schemas.microsoft.com/office/drawing/2014/main" id="{C5C1C1A0-F700-9C8C-63DC-3B580ED40AA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7204" y="2009269"/>
            <a:ext cx="2674589" cy="3565236"/>
          </a:xfrm>
          <a:prstGeom prst="rect">
            <a:avLst/>
          </a:prstGeom>
        </p:spPr>
      </p:pic>
      <p:pic>
        <p:nvPicPr>
          <p:cNvPr id="9" name="Picture 8">
            <a:extLst>
              <a:ext uri="{FF2B5EF4-FFF2-40B4-BE49-F238E27FC236}">
                <a16:creationId xmlns:a16="http://schemas.microsoft.com/office/drawing/2014/main" id="{9C9691C8-C991-64EC-3F47-9847E63D850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4375712" y="2009269"/>
            <a:ext cx="2675248" cy="3565236"/>
          </a:xfrm>
          <a:prstGeom prst="rect">
            <a:avLst/>
          </a:prstGeom>
        </p:spPr>
      </p:pic>
      <p:pic>
        <p:nvPicPr>
          <p:cNvPr id="11" name="Picture 10">
            <a:extLst>
              <a:ext uri="{FF2B5EF4-FFF2-40B4-BE49-F238E27FC236}">
                <a16:creationId xmlns:a16="http://schemas.microsoft.com/office/drawing/2014/main" id="{9E7CCE8F-DE4A-D13C-DC31-0711D6B528B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19215" y="2009269"/>
            <a:ext cx="2680215" cy="3573619"/>
          </a:xfrm>
          <a:prstGeom prst="rect">
            <a:avLst/>
          </a:prstGeom>
        </p:spPr>
      </p:pic>
    </p:spTree>
    <p:extLst>
      <p:ext uri="{BB962C8B-B14F-4D97-AF65-F5344CB8AC3E}">
        <p14:creationId xmlns:p14="http://schemas.microsoft.com/office/powerpoint/2010/main" val="126579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F4A45E-8151-48FC-35C2-27ABECBDC76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1A32D46-B758-BA34-39DF-78CFFD5DE2AF}"/>
              </a:ext>
            </a:extLst>
          </p:cNvPr>
          <p:cNvSpPr/>
          <p:nvPr/>
        </p:nvSpPr>
        <p:spPr>
          <a:xfrm>
            <a:off x="10309425" y="6067203"/>
            <a:ext cx="1707138" cy="500210"/>
          </a:xfrm>
          <a:custGeom>
            <a:avLst/>
            <a:gdLst/>
            <a:ahLst/>
            <a:cxnLst/>
            <a:rect l="l" t="t" r="r" b="b"/>
            <a:pathLst>
              <a:path w="1707138" h="500210">
                <a:moveTo>
                  <a:pt x="0" y="0"/>
                </a:moveTo>
                <a:lnTo>
                  <a:pt x="1707138" y="0"/>
                </a:lnTo>
                <a:lnTo>
                  <a:pt x="1707138" y="500210"/>
                </a:lnTo>
                <a:lnTo>
                  <a:pt x="0" y="500210"/>
                </a:lnTo>
                <a:lnTo>
                  <a:pt x="0" y="0"/>
                </a:lnTo>
                <a:close/>
              </a:path>
            </a:pathLst>
          </a:custGeom>
          <a:blipFill>
            <a:blip r:embed="rId2"/>
            <a:stretch>
              <a:fillRect/>
            </a:stretch>
          </a:blipFill>
        </p:spPr>
        <p:txBody>
          <a:bodyPr/>
          <a:lstStyle/>
          <a:p>
            <a:endParaRPr lang="en-US"/>
          </a:p>
        </p:txBody>
      </p:sp>
      <p:grpSp>
        <p:nvGrpSpPr>
          <p:cNvPr id="3" name="Group 3">
            <a:extLst>
              <a:ext uri="{FF2B5EF4-FFF2-40B4-BE49-F238E27FC236}">
                <a16:creationId xmlns:a16="http://schemas.microsoft.com/office/drawing/2014/main" id="{20F56F43-2EE3-2C58-BEE8-ACCB86215BB5}"/>
              </a:ext>
            </a:extLst>
          </p:cNvPr>
          <p:cNvGrpSpPr/>
          <p:nvPr/>
        </p:nvGrpSpPr>
        <p:grpSpPr>
          <a:xfrm>
            <a:off x="-123186" y="477331"/>
            <a:ext cx="11863767" cy="1249781"/>
            <a:chOff x="0" y="-38100"/>
            <a:chExt cx="1297037" cy="226141"/>
          </a:xfrm>
        </p:grpSpPr>
        <p:sp>
          <p:nvSpPr>
            <p:cNvPr id="4" name="Freeform 4">
              <a:extLst>
                <a:ext uri="{FF2B5EF4-FFF2-40B4-BE49-F238E27FC236}">
                  <a16:creationId xmlns:a16="http://schemas.microsoft.com/office/drawing/2014/main" id="{12CC4301-973F-5CB1-D738-38161C76A4E1}"/>
                </a:ext>
              </a:extLst>
            </p:cNvPr>
            <p:cNvSpPr/>
            <p:nvPr/>
          </p:nvSpPr>
          <p:spPr>
            <a:xfrm>
              <a:off x="0" y="0"/>
              <a:ext cx="1297037" cy="188041"/>
            </a:xfrm>
            <a:custGeom>
              <a:avLst/>
              <a:gdLst/>
              <a:ahLst/>
              <a:cxnLst/>
              <a:rect l="l" t="t" r="r" b="b"/>
              <a:pathLst>
                <a:path w="1160788" h="188041">
                  <a:moveTo>
                    <a:pt x="88927" y="0"/>
                  </a:moveTo>
                  <a:lnTo>
                    <a:pt x="1071860" y="0"/>
                  </a:lnTo>
                  <a:cubicBezTo>
                    <a:pt x="1120974" y="0"/>
                    <a:pt x="1160788" y="39814"/>
                    <a:pt x="1160788" y="88927"/>
                  </a:cubicBezTo>
                  <a:lnTo>
                    <a:pt x="1160788" y="99113"/>
                  </a:lnTo>
                  <a:cubicBezTo>
                    <a:pt x="1160788" y="148226"/>
                    <a:pt x="1120974" y="188041"/>
                    <a:pt x="1071860" y="188041"/>
                  </a:cubicBezTo>
                  <a:lnTo>
                    <a:pt x="88927" y="188041"/>
                  </a:lnTo>
                  <a:cubicBezTo>
                    <a:pt x="39814" y="188041"/>
                    <a:pt x="0" y="148226"/>
                    <a:pt x="0" y="99113"/>
                  </a:cubicBezTo>
                  <a:lnTo>
                    <a:pt x="0" y="88927"/>
                  </a:lnTo>
                  <a:cubicBezTo>
                    <a:pt x="0" y="39814"/>
                    <a:pt x="39814" y="0"/>
                    <a:pt x="88927" y="0"/>
                  </a:cubicBezTo>
                  <a:close/>
                </a:path>
              </a:pathLst>
            </a:custGeom>
            <a:solidFill>
              <a:srgbClr val="044E7C"/>
            </a:solidFill>
          </p:spPr>
          <p:txBody>
            <a:bodyPr/>
            <a:lstStyle/>
            <a:p>
              <a:endParaRPr lang="en-US"/>
            </a:p>
          </p:txBody>
        </p:sp>
        <p:sp>
          <p:nvSpPr>
            <p:cNvPr id="5" name="TextBox 5">
              <a:extLst>
                <a:ext uri="{FF2B5EF4-FFF2-40B4-BE49-F238E27FC236}">
                  <a16:creationId xmlns:a16="http://schemas.microsoft.com/office/drawing/2014/main" id="{ACF0CCB5-5628-77A1-AE76-5E5E91ECEC4F}"/>
                </a:ext>
              </a:extLst>
            </p:cNvPr>
            <p:cNvSpPr txBox="1"/>
            <p:nvPr/>
          </p:nvSpPr>
          <p:spPr>
            <a:xfrm>
              <a:off x="0" y="-38100"/>
              <a:ext cx="1160788" cy="226141"/>
            </a:xfrm>
            <a:prstGeom prst="rect">
              <a:avLst/>
            </a:prstGeom>
          </p:spPr>
          <p:txBody>
            <a:bodyPr lIns="50800" tIns="50800" rIns="50800" bIns="50800" rtlCol="0" anchor="ctr"/>
            <a:lstStyle/>
            <a:p>
              <a:pPr algn="ctr">
                <a:lnSpc>
                  <a:spcPts val="1819"/>
                </a:lnSpc>
              </a:pPr>
              <a:endParaRPr/>
            </a:p>
          </p:txBody>
        </p:sp>
      </p:grpSp>
      <p:sp>
        <p:nvSpPr>
          <p:cNvPr id="10" name="TextBox 10">
            <a:extLst>
              <a:ext uri="{FF2B5EF4-FFF2-40B4-BE49-F238E27FC236}">
                <a16:creationId xmlns:a16="http://schemas.microsoft.com/office/drawing/2014/main" id="{B8E44D4A-53A8-78D7-E030-D30D24583DF9}"/>
              </a:ext>
            </a:extLst>
          </p:cNvPr>
          <p:cNvSpPr txBox="1"/>
          <p:nvPr/>
        </p:nvSpPr>
        <p:spPr>
          <a:xfrm>
            <a:off x="451419" y="777709"/>
            <a:ext cx="11054781" cy="637354"/>
          </a:xfrm>
          <a:prstGeom prst="rect">
            <a:avLst/>
          </a:prstGeom>
        </p:spPr>
        <p:txBody>
          <a:bodyPr wrap="square" lIns="0" tIns="0" rIns="0" bIns="0" rtlCol="0" anchor="t">
            <a:spAutoFit/>
          </a:bodyPr>
          <a:lstStyle/>
          <a:p>
            <a:pPr algn="l">
              <a:lnSpc>
                <a:spcPts val="5459"/>
              </a:lnSpc>
            </a:pPr>
            <a:r>
              <a:rPr lang="en-US" sz="3200" b="1" dirty="0">
                <a:solidFill>
                  <a:srgbClr val="FFFFFF"/>
                </a:solidFill>
                <a:latin typeface="Gotham Bold"/>
                <a:ea typeface="Gotham Bold"/>
                <a:cs typeface="Gotham Bold"/>
                <a:sym typeface="Gotham Bold"/>
              </a:rPr>
              <a:t>Look at what Conscious Discipline/School Family can do! </a:t>
            </a:r>
          </a:p>
        </p:txBody>
      </p:sp>
      <p:sp>
        <p:nvSpPr>
          <p:cNvPr id="13" name="Freeform 13">
            <a:extLst>
              <a:ext uri="{FF2B5EF4-FFF2-40B4-BE49-F238E27FC236}">
                <a16:creationId xmlns:a16="http://schemas.microsoft.com/office/drawing/2014/main" id="{4D0DC16F-3F01-09AC-B413-52DB8FBF9CA1}"/>
              </a:ext>
            </a:extLst>
          </p:cNvPr>
          <p:cNvSpPr/>
          <p:nvPr/>
        </p:nvSpPr>
        <p:spPr>
          <a:xfrm>
            <a:off x="175437" y="6035854"/>
            <a:ext cx="1490488" cy="689629"/>
          </a:xfrm>
          <a:custGeom>
            <a:avLst/>
            <a:gdLst/>
            <a:ahLst/>
            <a:cxnLst/>
            <a:rect l="l" t="t" r="r" b="b"/>
            <a:pathLst>
              <a:path w="1490488" h="689629">
                <a:moveTo>
                  <a:pt x="0" y="0"/>
                </a:moveTo>
                <a:lnTo>
                  <a:pt x="1490488" y="0"/>
                </a:lnTo>
                <a:lnTo>
                  <a:pt x="1490488" y="689629"/>
                </a:lnTo>
                <a:lnTo>
                  <a:pt x="0" y="689629"/>
                </a:lnTo>
                <a:lnTo>
                  <a:pt x="0" y="0"/>
                </a:lnTo>
                <a:close/>
              </a:path>
            </a:pathLst>
          </a:custGeom>
          <a:blipFill>
            <a:blip r:embed="rId3"/>
            <a:stretch>
              <a:fillRect l="-1674" t="-45315" r="-2210" b="-55634"/>
            </a:stretch>
          </a:blipFill>
        </p:spPr>
        <p:txBody>
          <a:bodyPr/>
          <a:lstStyle/>
          <a:p>
            <a:endParaRPr lang="en-US"/>
          </a:p>
        </p:txBody>
      </p:sp>
      <p:pic>
        <p:nvPicPr>
          <p:cNvPr id="7" name="Picture 6">
            <a:extLst>
              <a:ext uri="{FF2B5EF4-FFF2-40B4-BE49-F238E27FC236}">
                <a16:creationId xmlns:a16="http://schemas.microsoft.com/office/drawing/2014/main" id="{6FF674C5-D0BC-BA79-E3EC-0C27E62A6AC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1213" y="1978578"/>
            <a:ext cx="3044460" cy="4057276"/>
          </a:xfrm>
          <a:prstGeom prst="rect">
            <a:avLst/>
          </a:prstGeom>
        </p:spPr>
      </p:pic>
      <p:pic>
        <p:nvPicPr>
          <p:cNvPr id="8" name="Picture 7">
            <a:extLst>
              <a:ext uri="{FF2B5EF4-FFF2-40B4-BE49-F238E27FC236}">
                <a16:creationId xmlns:a16="http://schemas.microsoft.com/office/drawing/2014/main" id="{C100CEAF-E289-CC1D-BB06-80B037CBA40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06538" y="1978578"/>
            <a:ext cx="2978923" cy="3969938"/>
          </a:xfrm>
          <a:prstGeom prst="rect">
            <a:avLst/>
          </a:prstGeom>
        </p:spPr>
      </p:pic>
      <p:pic>
        <p:nvPicPr>
          <p:cNvPr id="12" name="Picture 11">
            <a:extLst>
              <a:ext uri="{FF2B5EF4-FFF2-40B4-BE49-F238E27FC236}">
                <a16:creationId xmlns:a16="http://schemas.microsoft.com/office/drawing/2014/main" id="{B28A5DCC-7CF3-CD2E-357A-B93C5446A9C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78508" y="2558938"/>
            <a:ext cx="3862073" cy="2896555"/>
          </a:xfrm>
          <a:prstGeom prst="rect">
            <a:avLst/>
          </a:prstGeom>
        </p:spPr>
      </p:pic>
    </p:spTree>
    <p:extLst>
      <p:ext uri="{BB962C8B-B14F-4D97-AF65-F5344CB8AC3E}">
        <p14:creationId xmlns:p14="http://schemas.microsoft.com/office/powerpoint/2010/main" val="1345481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heel(1)">
                                      <p:cBhvr>
                                        <p:cTn id="19"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C4BDF-8697-0AD2-D27A-8A5CD495B31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6F1075D-F5C4-08F3-7FFA-F2359C13B776}"/>
              </a:ext>
            </a:extLst>
          </p:cNvPr>
          <p:cNvSpPr/>
          <p:nvPr/>
        </p:nvSpPr>
        <p:spPr>
          <a:xfrm>
            <a:off x="10309425" y="6067203"/>
            <a:ext cx="1707138" cy="500210"/>
          </a:xfrm>
          <a:custGeom>
            <a:avLst/>
            <a:gdLst/>
            <a:ahLst/>
            <a:cxnLst/>
            <a:rect l="l" t="t" r="r" b="b"/>
            <a:pathLst>
              <a:path w="1707138" h="500210">
                <a:moveTo>
                  <a:pt x="0" y="0"/>
                </a:moveTo>
                <a:lnTo>
                  <a:pt x="1707138" y="0"/>
                </a:lnTo>
                <a:lnTo>
                  <a:pt x="1707138" y="500210"/>
                </a:lnTo>
                <a:lnTo>
                  <a:pt x="0" y="500210"/>
                </a:lnTo>
                <a:lnTo>
                  <a:pt x="0" y="0"/>
                </a:lnTo>
                <a:close/>
              </a:path>
            </a:pathLst>
          </a:custGeom>
          <a:blipFill>
            <a:blip r:embed="rId2"/>
            <a:stretch>
              <a:fillRect/>
            </a:stretch>
          </a:blipFill>
        </p:spPr>
        <p:txBody>
          <a:bodyPr/>
          <a:lstStyle/>
          <a:p>
            <a:endParaRPr lang="en-US"/>
          </a:p>
        </p:txBody>
      </p:sp>
      <p:grpSp>
        <p:nvGrpSpPr>
          <p:cNvPr id="3" name="Group 3">
            <a:extLst>
              <a:ext uri="{FF2B5EF4-FFF2-40B4-BE49-F238E27FC236}">
                <a16:creationId xmlns:a16="http://schemas.microsoft.com/office/drawing/2014/main" id="{BC97CBC7-2084-018B-F002-F41CF77EC8D5}"/>
              </a:ext>
            </a:extLst>
          </p:cNvPr>
          <p:cNvGrpSpPr/>
          <p:nvPr/>
        </p:nvGrpSpPr>
        <p:grpSpPr>
          <a:xfrm>
            <a:off x="-123186" y="473779"/>
            <a:ext cx="11863767" cy="1249781"/>
            <a:chOff x="0" y="-38100"/>
            <a:chExt cx="1297037" cy="226141"/>
          </a:xfrm>
        </p:grpSpPr>
        <p:sp>
          <p:nvSpPr>
            <p:cNvPr id="4" name="Freeform 4">
              <a:extLst>
                <a:ext uri="{FF2B5EF4-FFF2-40B4-BE49-F238E27FC236}">
                  <a16:creationId xmlns:a16="http://schemas.microsoft.com/office/drawing/2014/main" id="{A28AAF76-9198-2ADE-0B50-05FECE3786E2}"/>
                </a:ext>
              </a:extLst>
            </p:cNvPr>
            <p:cNvSpPr/>
            <p:nvPr/>
          </p:nvSpPr>
          <p:spPr>
            <a:xfrm>
              <a:off x="0" y="0"/>
              <a:ext cx="1297037" cy="188041"/>
            </a:xfrm>
            <a:custGeom>
              <a:avLst/>
              <a:gdLst/>
              <a:ahLst/>
              <a:cxnLst/>
              <a:rect l="l" t="t" r="r" b="b"/>
              <a:pathLst>
                <a:path w="1160788" h="188041">
                  <a:moveTo>
                    <a:pt x="88927" y="0"/>
                  </a:moveTo>
                  <a:lnTo>
                    <a:pt x="1071860" y="0"/>
                  </a:lnTo>
                  <a:cubicBezTo>
                    <a:pt x="1120974" y="0"/>
                    <a:pt x="1160788" y="39814"/>
                    <a:pt x="1160788" y="88927"/>
                  </a:cubicBezTo>
                  <a:lnTo>
                    <a:pt x="1160788" y="99113"/>
                  </a:lnTo>
                  <a:cubicBezTo>
                    <a:pt x="1160788" y="148226"/>
                    <a:pt x="1120974" y="188041"/>
                    <a:pt x="1071860" y="188041"/>
                  </a:cubicBezTo>
                  <a:lnTo>
                    <a:pt x="88927" y="188041"/>
                  </a:lnTo>
                  <a:cubicBezTo>
                    <a:pt x="39814" y="188041"/>
                    <a:pt x="0" y="148226"/>
                    <a:pt x="0" y="99113"/>
                  </a:cubicBezTo>
                  <a:lnTo>
                    <a:pt x="0" y="88927"/>
                  </a:lnTo>
                  <a:cubicBezTo>
                    <a:pt x="0" y="39814"/>
                    <a:pt x="39814" y="0"/>
                    <a:pt x="88927" y="0"/>
                  </a:cubicBezTo>
                  <a:close/>
                </a:path>
              </a:pathLst>
            </a:custGeom>
            <a:solidFill>
              <a:srgbClr val="044E7C"/>
            </a:solidFill>
          </p:spPr>
          <p:txBody>
            <a:bodyPr/>
            <a:lstStyle/>
            <a:p>
              <a:endParaRPr lang="en-US"/>
            </a:p>
          </p:txBody>
        </p:sp>
        <p:sp>
          <p:nvSpPr>
            <p:cNvPr id="5" name="TextBox 5">
              <a:extLst>
                <a:ext uri="{FF2B5EF4-FFF2-40B4-BE49-F238E27FC236}">
                  <a16:creationId xmlns:a16="http://schemas.microsoft.com/office/drawing/2014/main" id="{3F2BCABA-EBB0-389B-8635-35C5E77F0132}"/>
                </a:ext>
              </a:extLst>
            </p:cNvPr>
            <p:cNvSpPr txBox="1"/>
            <p:nvPr/>
          </p:nvSpPr>
          <p:spPr>
            <a:xfrm>
              <a:off x="0" y="-38100"/>
              <a:ext cx="1160788" cy="226141"/>
            </a:xfrm>
            <a:prstGeom prst="rect">
              <a:avLst/>
            </a:prstGeom>
          </p:spPr>
          <p:txBody>
            <a:bodyPr lIns="50800" tIns="50800" rIns="50800" bIns="50800" rtlCol="0" anchor="ctr"/>
            <a:lstStyle/>
            <a:p>
              <a:pPr algn="ctr">
                <a:lnSpc>
                  <a:spcPts val="1819"/>
                </a:lnSpc>
              </a:pPr>
              <a:endParaRPr/>
            </a:p>
          </p:txBody>
        </p:sp>
      </p:grpSp>
      <p:sp>
        <p:nvSpPr>
          <p:cNvPr id="10" name="TextBox 10">
            <a:extLst>
              <a:ext uri="{FF2B5EF4-FFF2-40B4-BE49-F238E27FC236}">
                <a16:creationId xmlns:a16="http://schemas.microsoft.com/office/drawing/2014/main" id="{F671E284-E20A-8ED5-2B0E-3BE94F539D9B}"/>
              </a:ext>
            </a:extLst>
          </p:cNvPr>
          <p:cNvSpPr txBox="1"/>
          <p:nvPr/>
        </p:nvSpPr>
        <p:spPr>
          <a:xfrm>
            <a:off x="451419" y="777709"/>
            <a:ext cx="11054781" cy="637354"/>
          </a:xfrm>
          <a:prstGeom prst="rect">
            <a:avLst/>
          </a:prstGeom>
        </p:spPr>
        <p:txBody>
          <a:bodyPr wrap="square" lIns="0" tIns="0" rIns="0" bIns="0" rtlCol="0" anchor="t">
            <a:spAutoFit/>
          </a:bodyPr>
          <a:lstStyle/>
          <a:p>
            <a:pPr algn="l">
              <a:lnSpc>
                <a:spcPts val="5459"/>
              </a:lnSpc>
            </a:pPr>
            <a:r>
              <a:rPr lang="en-US" sz="3200" b="1" dirty="0">
                <a:solidFill>
                  <a:srgbClr val="FFFFFF"/>
                </a:solidFill>
                <a:latin typeface="Gotham Bold"/>
                <a:ea typeface="Gotham Bold"/>
                <a:cs typeface="Gotham Bold"/>
                <a:sym typeface="Gotham Bold"/>
              </a:rPr>
              <a:t>Look at what Conscious Discipline/School Family can do! </a:t>
            </a:r>
          </a:p>
        </p:txBody>
      </p:sp>
      <p:sp>
        <p:nvSpPr>
          <p:cNvPr id="13" name="Freeform 13">
            <a:extLst>
              <a:ext uri="{FF2B5EF4-FFF2-40B4-BE49-F238E27FC236}">
                <a16:creationId xmlns:a16="http://schemas.microsoft.com/office/drawing/2014/main" id="{DB98547D-74A9-E68D-CB05-D444C8891D09}"/>
              </a:ext>
            </a:extLst>
          </p:cNvPr>
          <p:cNvSpPr/>
          <p:nvPr/>
        </p:nvSpPr>
        <p:spPr>
          <a:xfrm>
            <a:off x="175437" y="6035854"/>
            <a:ext cx="1490488" cy="689629"/>
          </a:xfrm>
          <a:custGeom>
            <a:avLst/>
            <a:gdLst/>
            <a:ahLst/>
            <a:cxnLst/>
            <a:rect l="l" t="t" r="r" b="b"/>
            <a:pathLst>
              <a:path w="1490488" h="689629">
                <a:moveTo>
                  <a:pt x="0" y="0"/>
                </a:moveTo>
                <a:lnTo>
                  <a:pt x="1490488" y="0"/>
                </a:lnTo>
                <a:lnTo>
                  <a:pt x="1490488" y="689629"/>
                </a:lnTo>
                <a:lnTo>
                  <a:pt x="0" y="689629"/>
                </a:lnTo>
                <a:lnTo>
                  <a:pt x="0" y="0"/>
                </a:lnTo>
                <a:close/>
              </a:path>
            </a:pathLst>
          </a:custGeom>
          <a:blipFill>
            <a:blip r:embed="rId3"/>
            <a:stretch>
              <a:fillRect l="-1674" t="-45315" r="-2210" b="-55634"/>
            </a:stretch>
          </a:blipFill>
        </p:spPr>
        <p:txBody>
          <a:bodyPr/>
          <a:lstStyle/>
          <a:p>
            <a:endParaRPr lang="en-US"/>
          </a:p>
        </p:txBody>
      </p:sp>
      <p:pic>
        <p:nvPicPr>
          <p:cNvPr id="9" name="Picture 8">
            <a:extLst>
              <a:ext uri="{FF2B5EF4-FFF2-40B4-BE49-F238E27FC236}">
                <a16:creationId xmlns:a16="http://schemas.microsoft.com/office/drawing/2014/main" id="{841B23C6-6AE3-BDD7-55BB-3119409E85BA}"/>
              </a:ext>
            </a:extLst>
          </p:cNvPr>
          <p:cNvPicPr>
            <a:picLocks noChangeAspect="1"/>
          </p:cNvPicPr>
          <p:nvPr/>
        </p:nvPicPr>
        <p:blipFill>
          <a:blip r:embed="rId4"/>
          <a:stretch>
            <a:fillRect/>
          </a:stretch>
        </p:blipFill>
        <p:spPr>
          <a:xfrm>
            <a:off x="7303037" y="1816928"/>
            <a:ext cx="4038202" cy="4088680"/>
          </a:xfrm>
          <a:prstGeom prst="rect">
            <a:avLst/>
          </a:prstGeom>
        </p:spPr>
      </p:pic>
      <p:sp>
        <p:nvSpPr>
          <p:cNvPr id="14" name="TextBox 13">
            <a:extLst>
              <a:ext uri="{FF2B5EF4-FFF2-40B4-BE49-F238E27FC236}">
                <a16:creationId xmlns:a16="http://schemas.microsoft.com/office/drawing/2014/main" id="{38FA7657-E218-F757-821F-5CC2C6D7A6E1}"/>
              </a:ext>
            </a:extLst>
          </p:cNvPr>
          <p:cNvSpPr txBox="1"/>
          <p:nvPr/>
        </p:nvSpPr>
        <p:spPr>
          <a:xfrm>
            <a:off x="675968" y="2119956"/>
            <a:ext cx="6413089" cy="3785652"/>
          </a:xfrm>
          <a:prstGeom prst="rect">
            <a:avLst/>
          </a:prstGeom>
          <a:noFill/>
        </p:spPr>
        <p:txBody>
          <a:bodyPr wrap="square">
            <a:spAutoFit/>
          </a:bodyPr>
          <a:lstStyle/>
          <a:p>
            <a:r>
              <a:rPr lang="en-US" sz="2000" dirty="0">
                <a:solidFill>
                  <a:srgbClr val="0070C0"/>
                </a:solidFill>
                <a:latin typeface="Arial" panose="020B0604020202020204" pitchFamily="34" charset="0"/>
                <a:ea typeface="Times New Roman" panose="02020603050405020304" pitchFamily="18" charset="0"/>
                <a:cs typeface="Arial" panose="020B0604020202020204" pitchFamily="34" charset="0"/>
              </a:rPr>
              <a:t>“Hi Mrs. McGraw. I don't know if you remember me my last name was staples I was in your class your last year teaching third and your first year teaching fourth grade at Palm City elementary and I just want to say thank you for being there for me in those 2 years it really meant a lot and I never forgot it and how much it meant to have someone like you in my life you really helped me and I am so thankful for that I hope your doing well and that your family is going well also.  It was a teacher like you that really understood how to help a kid like me.  In all honestly, I gave you most of the credit for helping my hair pulling.”</a:t>
            </a:r>
          </a:p>
        </p:txBody>
      </p:sp>
    </p:spTree>
    <p:extLst>
      <p:ext uri="{BB962C8B-B14F-4D97-AF65-F5344CB8AC3E}">
        <p14:creationId xmlns:p14="http://schemas.microsoft.com/office/powerpoint/2010/main" val="37853373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nscious Discipline Quotes">
            <a:extLst>
              <a:ext uri="{FF2B5EF4-FFF2-40B4-BE49-F238E27FC236}">
                <a16:creationId xmlns:a16="http://schemas.microsoft.com/office/drawing/2014/main" id="{0026EFB7-1F6A-E036-45D2-E4BB903F5E3D}"/>
              </a:ext>
            </a:extLst>
          </p:cNvPr>
          <p:cNvPicPr>
            <a:picLocks noChangeAspect="1"/>
          </p:cNvPicPr>
          <p:nvPr/>
        </p:nvPicPr>
        <p:blipFill>
          <a:blip r:embed="rId2"/>
          <a:stretch>
            <a:fillRect/>
          </a:stretch>
        </p:blipFill>
        <p:spPr>
          <a:xfrm>
            <a:off x="7228822" y="296746"/>
            <a:ext cx="4843454" cy="6081630"/>
          </a:xfrm>
          <a:prstGeom prst="rect">
            <a:avLst/>
          </a:prstGeom>
        </p:spPr>
      </p:pic>
      <p:pic>
        <p:nvPicPr>
          <p:cNvPr id="3" name="Picture 2" descr="Conscious - Safety doesn't come from getting everything right. It comes from being consistent, calm, and present. When adults show up with steadiness, even in imperfect moments, that's what truly helps children">
            <a:extLst>
              <a:ext uri="{FF2B5EF4-FFF2-40B4-BE49-F238E27FC236}">
                <a16:creationId xmlns:a16="http://schemas.microsoft.com/office/drawing/2014/main" id="{1D2B6165-736D-EE1B-6C5A-98CA569FC019}"/>
              </a:ext>
            </a:extLst>
          </p:cNvPr>
          <p:cNvPicPr>
            <a:picLocks noChangeAspect="1"/>
          </p:cNvPicPr>
          <p:nvPr/>
        </p:nvPicPr>
        <p:blipFill>
          <a:blip r:embed="rId3"/>
          <a:stretch>
            <a:fillRect/>
          </a:stretch>
        </p:blipFill>
        <p:spPr>
          <a:xfrm>
            <a:off x="119724" y="296746"/>
            <a:ext cx="4843453" cy="6081629"/>
          </a:xfrm>
          <a:prstGeom prst="rect">
            <a:avLst/>
          </a:prstGeom>
        </p:spPr>
      </p:pic>
      <p:pic>
        <p:nvPicPr>
          <p:cNvPr id="5" name="Picture 4">
            <a:extLst>
              <a:ext uri="{FF2B5EF4-FFF2-40B4-BE49-F238E27FC236}">
                <a16:creationId xmlns:a16="http://schemas.microsoft.com/office/drawing/2014/main" id="{B1399BCC-8ECA-52E5-2127-FFD450D70649}"/>
              </a:ext>
            </a:extLst>
          </p:cNvPr>
          <p:cNvPicPr>
            <a:picLocks noChangeAspect="1"/>
          </p:cNvPicPr>
          <p:nvPr/>
        </p:nvPicPr>
        <p:blipFill>
          <a:blip r:embed="rId4"/>
          <a:stretch>
            <a:fillRect/>
          </a:stretch>
        </p:blipFill>
        <p:spPr>
          <a:xfrm>
            <a:off x="3085490" y="1554480"/>
            <a:ext cx="5689421" cy="4236720"/>
          </a:xfrm>
          <a:prstGeom prst="rect">
            <a:avLst/>
          </a:prstGeom>
        </p:spPr>
      </p:pic>
    </p:spTree>
    <p:extLst>
      <p:ext uri="{BB962C8B-B14F-4D97-AF65-F5344CB8AC3E}">
        <p14:creationId xmlns:p14="http://schemas.microsoft.com/office/powerpoint/2010/main" val="1421789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F76A8-4F54-D5E1-B264-2A5A17F7005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7078B0E-EE69-B909-4CB3-F60D78C44CC7}"/>
              </a:ext>
            </a:extLst>
          </p:cNvPr>
          <p:cNvSpPr/>
          <p:nvPr/>
        </p:nvSpPr>
        <p:spPr>
          <a:xfrm>
            <a:off x="10215920" y="6148574"/>
            <a:ext cx="1707138" cy="500210"/>
          </a:xfrm>
          <a:custGeom>
            <a:avLst/>
            <a:gdLst/>
            <a:ahLst/>
            <a:cxnLst/>
            <a:rect l="l" t="t" r="r" b="b"/>
            <a:pathLst>
              <a:path w="1707138" h="500210">
                <a:moveTo>
                  <a:pt x="0" y="0"/>
                </a:moveTo>
                <a:lnTo>
                  <a:pt x="1707138" y="0"/>
                </a:lnTo>
                <a:lnTo>
                  <a:pt x="1707138" y="500210"/>
                </a:lnTo>
                <a:lnTo>
                  <a:pt x="0" y="500210"/>
                </a:lnTo>
                <a:lnTo>
                  <a:pt x="0" y="0"/>
                </a:lnTo>
                <a:close/>
              </a:path>
            </a:pathLst>
          </a:custGeom>
          <a:blipFill>
            <a:blip r:embed="rId2"/>
            <a:stretch>
              <a:fillRect/>
            </a:stretch>
          </a:blipFill>
        </p:spPr>
        <p:txBody>
          <a:bodyPr/>
          <a:lstStyle/>
          <a:p>
            <a:endParaRPr lang="en-US"/>
          </a:p>
        </p:txBody>
      </p:sp>
      <p:grpSp>
        <p:nvGrpSpPr>
          <p:cNvPr id="3" name="Group 3">
            <a:extLst>
              <a:ext uri="{FF2B5EF4-FFF2-40B4-BE49-F238E27FC236}">
                <a16:creationId xmlns:a16="http://schemas.microsoft.com/office/drawing/2014/main" id="{3A8EADFD-7B3A-8BD4-0420-64FA1592D7FA}"/>
              </a:ext>
            </a:extLst>
          </p:cNvPr>
          <p:cNvGrpSpPr/>
          <p:nvPr/>
        </p:nvGrpSpPr>
        <p:grpSpPr>
          <a:xfrm>
            <a:off x="-389000" y="464820"/>
            <a:ext cx="6338841" cy="1039219"/>
            <a:chOff x="0" y="0"/>
            <a:chExt cx="1146976" cy="188041"/>
          </a:xfrm>
        </p:grpSpPr>
        <p:sp>
          <p:nvSpPr>
            <p:cNvPr id="4" name="Freeform 4">
              <a:extLst>
                <a:ext uri="{FF2B5EF4-FFF2-40B4-BE49-F238E27FC236}">
                  <a16:creationId xmlns:a16="http://schemas.microsoft.com/office/drawing/2014/main" id="{85FC62A7-E6BF-8516-11A9-9A5AA589174E}"/>
                </a:ext>
              </a:extLst>
            </p:cNvPr>
            <p:cNvSpPr/>
            <p:nvPr/>
          </p:nvSpPr>
          <p:spPr>
            <a:xfrm>
              <a:off x="0" y="0"/>
              <a:ext cx="1146976" cy="188041"/>
            </a:xfrm>
            <a:custGeom>
              <a:avLst/>
              <a:gdLst/>
              <a:ahLst/>
              <a:cxnLst/>
              <a:rect l="l" t="t" r="r" b="b"/>
              <a:pathLst>
                <a:path w="1146976" h="188041">
                  <a:moveTo>
                    <a:pt x="89998" y="0"/>
                  </a:moveTo>
                  <a:lnTo>
                    <a:pt x="1056978" y="0"/>
                  </a:lnTo>
                  <a:cubicBezTo>
                    <a:pt x="1080847" y="0"/>
                    <a:pt x="1103738" y="9482"/>
                    <a:pt x="1120616" y="26360"/>
                  </a:cubicBezTo>
                  <a:cubicBezTo>
                    <a:pt x="1137494" y="43238"/>
                    <a:pt x="1146976" y="66129"/>
                    <a:pt x="1146976" y="89998"/>
                  </a:cubicBezTo>
                  <a:lnTo>
                    <a:pt x="1146976" y="98042"/>
                  </a:lnTo>
                  <a:cubicBezTo>
                    <a:pt x="1146976" y="121911"/>
                    <a:pt x="1137494" y="144803"/>
                    <a:pt x="1120616" y="161681"/>
                  </a:cubicBezTo>
                  <a:cubicBezTo>
                    <a:pt x="1103738" y="178559"/>
                    <a:pt x="1080847" y="188041"/>
                    <a:pt x="1056978" y="188041"/>
                  </a:cubicBezTo>
                  <a:lnTo>
                    <a:pt x="89998" y="188041"/>
                  </a:lnTo>
                  <a:cubicBezTo>
                    <a:pt x="66129" y="188041"/>
                    <a:pt x="43238" y="178559"/>
                    <a:pt x="26360" y="161681"/>
                  </a:cubicBezTo>
                  <a:cubicBezTo>
                    <a:pt x="9482" y="144803"/>
                    <a:pt x="0" y="121911"/>
                    <a:pt x="0" y="98042"/>
                  </a:cubicBezTo>
                  <a:lnTo>
                    <a:pt x="0" y="89998"/>
                  </a:lnTo>
                  <a:cubicBezTo>
                    <a:pt x="0" y="66129"/>
                    <a:pt x="9482" y="43238"/>
                    <a:pt x="26360" y="26360"/>
                  </a:cubicBezTo>
                  <a:cubicBezTo>
                    <a:pt x="43238" y="9482"/>
                    <a:pt x="66129" y="0"/>
                    <a:pt x="89998" y="0"/>
                  </a:cubicBezTo>
                  <a:close/>
                </a:path>
              </a:pathLst>
            </a:custGeom>
            <a:solidFill>
              <a:srgbClr val="044E7C"/>
            </a:solidFill>
          </p:spPr>
          <p:txBody>
            <a:bodyPr/>
            <a:lstStyle/>
            <a:p>
              <a:endParaRPr lang="en-US"/>
            </a:p>
          </p:txBody>
        </p:sp>
        <p:sp>
          <p:nvSpPr>
            <p:cNvPr id="5" name="TextBox 5">
              <a:extLst>
                <a:ext uri="{FF2B5EF4-FFF2-40B4-BE49-F238E27FC236}">
                  <a16:creationId xmlns:a16="http://schemas.microsoft.com/office/drawing/2014/main" id="{2F893CBF-E1DA-5CA0-5401-31ED9B288EA3}"/>
                </a:ext>
              </a:extLst>
            </p:cNvPr>
            <p:cNvSpPr txBox="1"/>
            <p:nvPr/>
          </p:nvSpPr>
          <p:spPr>
            <a:xfrm>
              <a:off x="0" y="-38100"/>
              <a:ext cx="1146976" cy="226141"/>
            </a:xfrm>
            <a:prstGeom prst="rect">
              <a:avLst/>
            </a:prstGeom>
          </p:spPr>
          <p:txBody>
            <a:bodyPr lIns="50800" tIns="50800" rIns="50800" bIns="50800" rtlCol="0" anchor="ctr"/>
            <a:lstStyle/>
            <a:p>
              <a:pPr algn="ctr">
                <a:lnSpc>
                  <a:spcPts val="1819"/>
                </a:lnSpc>
              </a:pPr>
              <a:endParaRPr/>
            </a:p>
          </p:txBody>
        </p:sp>
      </p:grpSp>
      <p:sp>
        <p:nvSpPr>
          <p:cNvPr id="6" name="TextBox 6">
            <a:extLst>
              <a:ext uri="{FF2B5EF4-FFF2-40B4-BE49-F238E27FC236}">
                <a16:creationId xmlns:a16="http://schemas.microsoft.com/office/drawing/2014/main" id="{7BAB891B-1A9D-1D60-E6A0-67CE01FB7E04}"/>
              </a:ext>
            </a:extLst>
          </p:cNvPr>
          <p:cNvSpPr txBox="1"/>
          <p:nvPr/>
        </p:nvSpPr>
        <p:spPr>
          <a:xfrm>
            <a:off x="481012" y="609600"/>
            <a:ext cx="5255057" cy="662940"/>
          </a:xfrm>
          <a:prstGeom prst="rect">
            <a:avLst/>
          </a:prstGeom>
        </p:spPr>
        <p:txBody>
          <a:bodyPr lIns="0" tIns="0" rIns="0" bIns="0" rtlCol="0" anchor="t">
            <a:spAutoFit/>
          </a:bodyPr>
          <a:lstStyle/>
          <a:p>
            <a:pPr algn="l">
              <a:lnSpc>
                <a:spcPts val="5459"/>
              </a:lnSpc>
            </a:pPr>
            <a:r>
              <a:rPr lang="en-US" sz="3899" b="1">
                <a:solidFill>
                  <a:srgbClr val="FFFFFF"/>
                </a:solidFill>
                <a:latin typeface="Gotham Bold"/>
                <a:ea typeface="Gotham Bold"/>
                <a:cs typeface="Gotham Bold"/>
                <a:sym typeface="Gotham Bold"/>
              </a:rPr>
              <a:t>A Better Way: SAFE</a:t>
            </a:r>
          </a:p>
        </p:txBody>
      </p:sp>
      <p:sp>
        <p:nvSpPr>
          <p:cNvPr id="8" name="Freeform 8">
            <a:extLst>
              <a:ext uri="{FF2B5EF4-FFF2-40B4-BE49-F238E27FC236}">
                <a16:creationId xmlns:a16="http://schemas.microsoft.com/office/drawing/2014/main" id="{B8037812-ACE9-D3B9-800C-84030B8ADFE4}"/>
              </a:ext>
            </a:extLst>
          </p:cNvPr>
          <p:cNvSpPr/>
          <p:nvPr/>
        </p:nvSpPr>
        <p:spPr>
          <a:xfrm>
            <a:off x="143224" y="6053865"/>
            <a:ext cx="1490488" cy="689629"/>
          </a:xfrm>
          <a:custGeom>
            <a:avLst/>
            <a:gdLst/>
            <a:ahLst/>
            <a:cxnLst/>
            <a:rect l="l" t="t" r="r" b="b"/>
            <a:pathLst>
              <a:path w="1490488" h="689629">
                <a:moveTo>
                  <a:pt x="0" y="0"/>
                </a:moveTo>
                <a:lnTo>
                  <a:pt x="1490488" y="0"/>
                </a:lnTo>
                <a:lnTo>
                  <a:pt x="1490488" y="689629"/>
                </a:lnTo>
                <a:lnTo>
                  <a:pt x="0" y="689629"/>
                </a:lnTo>
                <a:lnTo>
                  <a:pt x="0" y="0"/>
                </a:lnTo>
                <a:close/>
              </a:path>
            </a:pathLst>
          </a:custGeom>
          <a:blipFill>
            <a:blip r:embed="rId3"/>
            <a:stretch>
              <a:fillRect l="-1674" t="-45315" r="-2210" b="-55634"/>
            </a:stretch>
          </a:blipFill>
        </p:spPr>
        <p:txBody>
          <a:bodyPr/>
          <a:lstStyle/>
          <a:p>
            <a:endParaRPr lang="en-US"/>
          </a:p>
        </p:txBody>
      </p:sp>
      <p:pic>
        <p:nvPicPr>
          <p:cNvPr id="11" name="Picture 10">
            <a:extLst>
              <a:ext uri="{FF2B5EF4-FFF2-40B4-BE49-F238E27FC236}">
                <a16:creationId xmlns:a16="http://schemas.microsoft.com/office/drawing/2014/main" id="{80F86E38-7245-AF70-11A7-814B9DDA542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33712" y="1873952"/>
            <a:ext cx="3810000" cy="3810000"/>
          </a:xfrm>
          <a:prstGeom prst="rect">
            <a:avLst/>
          </a:prstGeom>
        </p:spPr>
      </p:pic>
      <p:sp>
        <p:nvSpPr>
          <p:cNvPr id="10" name="TextBox 9">
            <a:extLst>
              <a:ext uri="{FF2B5EF4-FFF2-40B4-BE49-F238E27FC236}">
                <a16:creationId xmlns:a16="http://schemas.microsoft.com/office/drawing/2014/main" id="{CE4C4E4A-7909-F564-1927-1D036405C9E2}"/>
              </a:ext>
            </a:extLst>
          </p:cNvPr>
          <p:cNvSpPr txBox="1"/>
          <p:nvPr/>
        </p:nvSpPr>
        <p:spPr>
          <a:xfrm>
            <a:off x="6096000" y="1416830"/>
            <a:ext cx="6294474" cy="4524315"/>
          </a:xfrm>
          <a:prstGeom prst="rect">
            <a:avLst/>
          </a:prstGeom>
          <a:noFill/>
        </p:spPr>
        <p:txBody>
          <a:bodyPr wrap="square">
            <a:spAutoFit/>
          </a:bodyPr>
          <a:lstStyle/>
          <a:p>
            <a:r>
              <a:rPr lang="en-US" sz="2000" b="1" u="sng"/>
              <a:t>Implementation Levels</a:t>
            </a:r>
          </a:p>
          <a:p>
            <a:endParaRPr lang="en-US" b="1" u="sng"/>
          </a:p>
          <a:p>
            <a:r>
              <a:rPr lang="en-US"/>
              <a:t>The S.A.F.E. ecosystem is measured across four levels of implementation:</a:t>
            </a:r>
          </a:p>
          <a:p>
            <a:r>
              <a:rPr lang="en-US" b="1"/>
              <a:t>Core 1:  Awareness- </a:t>
            </a:r>
            <a:r>
              <a:rPr lang="en-US"/>
              <a:t>Understands concepts intellectually but has limited personal practice or modeling</a:t>
            </a:r>
          </a:p>
          <a:p>
            <a:endParaRPr lang="en-US"/>
          </a:p>
          <a:p>
            <a:r>
              <a:rPr lang="en-US" b="1"/>
              <a:t>Core 2- Acceptance- </a:t>
            </a:r>
            <a:r>
              <a:rPr lang="en-US"/>
              <a:t>Begins to apply and values CD practice personally and professionally</a:t>
            </a:r>
          </a:p>
          <a:p>
            <a:endParaRPr lang="en-US"/>
          </a:p>
          <a:p>
            <a:r>
              <a:rPr lang="en-US" b="1"/>
              <a:t>Core 3- Application- </a:t>
            </a:r>
            <a:r>
              <a:rPr lang="en-US"/>
              <a:t>Regularly applies CD Powers, Skills and Structures within systems and classrooms</a:t>
            </a:r>
          </a:p>
          <a:p>
            <a:endParaRPr lang="en-US"/>
          </a:p>
          <a:p>
            <a:r>
              <a:rPr lang="en-US" b="1"/>
              <a:t>Core 4- Integration- </a:t>
            </a:r>
            <a:r>
              <a:rPr lang="en-US"/>
              <a:t>Practices are embedded, habitual, and community-wide</a:t>
            </a:r>
          </a:p>
          <a:p>
            <a:endParaRPr lang="en-US"/>
          </a:p>
        </p:txBody>
      </p:sp>
      <p:pic>
        <p:nvPicPr>
          <p:cNvPr id="7" name="Picture 6" descr="Where Are You Images – Browse 996,317 Stock Photos, Vectors, and Video | Adobe Stock">
            <a:extLst>
              <a:ext uri="{FF2B5EF4-FFF2-40B4-BE49-F238E27FC236}">
                <a16:creationId xmlns:a16="http://schemas.microsoft.com/office/drawing/2014/main" id="{EDBCE64D-7F8E-C458-792B-BB7EB9708E59}"/>
              </a:ext>
            </a:extLst>
          </p:cNvPr>
          <p:cNvPicPr>
            <a:picLocks noChangeAspect="1"/>
          </p:cNvPicPr>
          <p:nvPr/>
        </p:nvPicPr>
        <p:blipFill>
          <a:blip r:embed="rId5"/>
          <a:stretch>
            <a:fillRect/>
          </a:stretch>
        </p:blipFill>
        <p:spPr>
          <a:xfrm>
            <a:off x="9693223" y="0"/>
            <a:ext cx="2332953" cy="1669708"/>
          </a:xfrm>
          <a:prstGeom prst="rect">
            <a:avLst/>
          </a:prstGeom>
        </p:spPr>
      </p:pic>
    </p:spTree>
    <p:extLst>
      <p:ext uri="{BB962C8B-B14F-4D97-AF65-F5344CB8AC3E}">
        <p14:creationId xmlns:p14="http://schemas.microsoft.com/office/powerpoint/2010/main" val="13036948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976970" y="4744945"/>
            <a:ext cx="3817593" cy="1427255"/>
          </a:xfrm>
          <a:custGeom>
            <a:avLst/>
            <a:gdLst/>
            <a:ahLst/>
            <a:cxnLst/>
            <a:rect l="l" t="t" r="r" b="b"/>
            <a:pathLst>
              <a:path w="3817593" h="1427255">
                <a:moveTo>
                  <a:pt x="0" y="0"/>
                </a:moveTo>
                <a:lnTo>
                  <a:pt x="3817594" y="0"/>
                </a:lnTo>
                <a:lnTo>
                  <a:pt x="3817594" y="1427255"/>
                </a:lnTo>
                <a:lnTo>
                  <a:pt x="0" y="1427255"/>
                </a:lnTo>
                <a:lnTo>
                  <a:pt x="0" y="0"/>
                </a:lnTo>
                <a:close/>
              </a:path>
            </a:pathLst>
          </a:custGeom>
          <a:blipFill>
            <a:blip r:embed="rId2"/>
            <a:stretch>
              <a:fillRect t="-331168" r="-201399" b="-72692"/>
            </a:stretch>
          </a:blipFill>
        </p:spPr>
        <p:txBody>
          <a:bodyPr/>
          <a:lstStyle/>
          <a:p>
            <a:endParaRPr lang="en-US"/>
          </a:p>
        </p:txBody>
      </p:sp>
      <p:grpSp>
        <p:nvGrpSpPr>
          <p:cNvPr id="3" name="Group 3"/>
          <p:cNvGrpSpPr/>
          <p:nvPr/>
        </p:nvGrpSpPr>
        <p:grpSpPr>
          <a:xfrm>
            <a:off x="-84390" y="515063"/>
            <a:ext cx="6566264" cy="1039219"/>
            <a:chOff x="0" y="0"/>
            <a:chExt cx="1188126" cy="188041"/>
          </a:xfrm>
        </p:grpSpPr>
        <p:sp>
          <p:nvSpPr>
            <p:cNvPr id="4" name="Freeform 4"/>
            <p:cNvSpPr/>
            <p:nvPr/>
          </p:nvSpPr>
          <p:spPr>
            <a:xfrm>
              <a:off x="0" y="0"/>
              <a:ext cx="1188126" cy="188041"/>
            </a:xfrm>
            <a:custGeom>
              <a:avLst/>
              <a:gdLst/>
              <a:ahLst/>
              <a:cxnLst/>
              <a:rect l="l" t="t" r="r" b="b"/>
              <a:pathLst>
                <a:path w="1188126" h="188041">
                  <a:moveTo>
                    <a:pt x="86881" y="0"/>
                  </a:moveTo>
                  <a:lnTo>
                    <a:pt x="1101245" y="0"/>
                  </a:lnTo>
                  <a:cubicBezTo>
                    <a:pt x="1149228" y="0"/>
                    <a:pt x="1188126" y="38898"/>
                    <a:pt x="1188126" y="86881"/>
                  </a:cubicBezTo>
                  <a:lnTo>
                    <a:pt x="1188126" y="101160"/>
                  </a:lnTo>
                  <a:cubicBezTo>
                    <a:pt x="1188126" y="124202"/>
                    <a:pt x="1178973" y="146300"/>
                    <a:pt x="1162680" y="162594"/>
                  </a:cubicBezTo>
                  <a:cubicBezTo>
                    <a:pt x="1146386" y="178887"/>
                    <a:pt x="1124288" y="188041"/>
                    <a:pt x="1101245" y="188041"/>
                  </a:cubicBezTo>
                  <a:lnTo>
                    <a:pt x="86881" y="188041"/>
                  </a:lnTo>
                  <a:cubicBezTo>
                    <a:pt x="63839" y="188041"/>
                    <a:pt x="41740" y="178887"/>
                    <a:pt x="25447" y="162594"/>
                  </a:cubicBezTo>
                  <a:cubicBezTo>
                    <a:pt x="9154" y="146300"/>
                    <a:pt x="0" y="124202"/>
                    <a:pt x="0" y="101160"/>
                  </a:cubicBezTo>
                  <a:lnTo>
                    <a:pt x="0" y="86881"/>
                  </a:lnTo>
                  <a:cubicBezTo>
                    <a:pt x="0" y="63839"/>
                    <a:pt x="9154" y="41740"/>
                    <a:pt x="25447" y="25447"/>
                  </a:cubicBezTo>
                  <a:cubicBezTo>
                    <a:pt x="41740" y="9154"/>
                    <a:pt x="63839" y="0"/>
                    <a:pt x="86881" y="0"/>
                  </a:cubicBezTo>
                  <a:close/>
                </a:path>
              </a:pathLst>
            </a:custGeom>
            <a:solidFill>
              <a:srgbClr val="044E7C"/>
            </a:solidFill>
          </p:spPr>
          <p:txBody>
            <a:bodyPr/>
            <a:lstStyle/>
            <a:p>
              <a:endParaRPr lang="en-US"/>
            </a:p>
          </p:txBody>
        </p:sp>
        <p:sp>
          <p:nvSpPr>
            <p:cNvPr id="5" name="TextBox 5"/>
            <p:cNvSpPr txBox="1"/>
            <p:nvPr/>
          </p:nvSpPr>
          <p:spPr>
            <a:xfrm>
              <a:off x="0" y="-38100"/>
              <a:ext cx="1188126" cy="226141"/>
            </a:xfrm>
            <a:prstGeom prst="rect">
              <a:avLst/>
            </a:prstGeom>
          </p:spPr>
          <p:txBody>
            <a:bodyPr lIns="50800" tIns="50800" rIns="50800" bIns="50800" rtlCol="0" anchor="ctr"/>
            <a:lstStyle/>
            <a:p>
              <a:pPr algn="ctr">
                <a:lnSpc>
                  <a:spcPts val="1819"/>
                </a:lnSpc>
              </a:pPr>
              <a:endParaRPr/>
            </a:p>
          </p:txBody>
        </p:sp>
      </p:grpSp>
      <p:sp>
        <p:nvSpPr>
          <p:cNvPr id="6" name="TextBox 6"/>
          <p:cNvSpPr txBox="1"/>
          <p:nvPr/>
        </p:nvSpPr>
        <p:spPr>
          <a:xfrm>
            <a:off x="481012" y="609600"/>
            <a:ext cx="5255057" cy="662940"/>
          </a:xfrm>
          <a:prstGeom prst="rect">
            <a:avLst/>
          </a:prstGeom>
        </p:spPr>
        <p:txBody>
          <a:bodyPr lIns="0" tIns="0" rIns="0" bIns="0" rtlCol="0" anchor="t">
            <a:spAutoFit/>
          </a:bodyPr>
          <a:lstStyle/>
          <a:p>
            <a:pPr algn="l">
              <a:lnSpc>
                <a:spcPts val="5459"/>
              </a:lnSpc>
            </a:pPr>
            <a:r>
              <a:rPr lang="en-US" sz="3899" b="1">
                <a:solidFill>
                  <a:srgbClr val="FFFFFF"/>
                </a:solidFill>
                <a:latin typeface="Gotham Bold"/>
                <a:ea typeface="Gotham Bold"/>
                <a:cs typeface="Gotham Bold"/>
                <a:sym typeface="Gotham Bold"/>
              </a:rPr>
              <a:t>Conscious Discipline</a:t>
            </a:r>
          </a:p>
        </p:txBody>
      </p:sp>
      <p:sp>
        <p:nvSpPr>
          <p:cNvPr id="7" name="TextBox 7"/>
          <p:cNvSpPr txBox="1"/>
          <p:nvPr/>
        </p:nvSpPr>
        <p:spPr>
          <a:xfrm>
            <a:off x="1093181" y="1836024"/>
            <a:ext cx="9799062" cy="2529312"/>
          </a:xfrm>
          <a:prstGeom prst="rect">
            <a:avLst/>
          </a:prstGeom>
        </p:spPr>
        <p:txBody>
          <a:bodyPr lIns="0" tIns="0" rIns="0" bIns="0" rtlCol="0" anchor="t">
            <a:spAutoFit/>
          </a:bodyPr>
          <a:lstStyle/>
          <a:p>
            <a:pPr algn="ctr">
              <a:lnSpc>
                <a:spcPts val="2864"/>
              </a:lnSpc>
            </a:pPr>
            <a:r>
              <a:rPr lang="en-US" sz="2045">
                <a:solidFill>
                  <a:srgbClr val="000000"/>
                </a:solidFill>
                <a:latin typeface="Gotham"/>
                <a:ea typeface="Gotham"/>
                <a:cs typeface="Gotham"/>
                <a:sym typeface="Gotham"/>
              </a:rPr>
              <a:t>Conscious Discipline empowers adults to create </a:t>
            </a:r>
            <a:r>
              <a:rPr lang="en-US" sz="2045" b="1">
                <a:solidFill>
                  <a:srgbClr val="000000"/>
                </a:solidFill>
                <a:latin typeface="Gotham Bold"/>
                <a:ea typeface="Gotham Bold"/>
                <a:cs typeface="Gotham Bold"/>
                <a:sym typeface="Gotham Bold"/>
              </a:rPr>
              <a:t>safe</a:t>
            </a:r>
            <a:r>
              <a:rPr lang="en-US" sz="2045">
                <a:solidFill>
                  <a:srgbClr val="000000"/>
                </a:solidFill>
                <a:latin typeface="Gotham"/>
                <a:ea typeface="Gotham"/>
                <a:cs typeface="Gotham"/>
                <a:sym typeface="Gotham"/>
              </a:rPr>
              <a:t>, </a:t>
            </a:r>
            <a:r>
              <a:rPr lang="en-US" sz="2045" b="1">
                <a:solidFill>
                  <a:srgbClr val="000000"/>
                </a:solidFill>
                <a:latin typeface="Gotham Bold"/>
                <a:ea typeface="Gotham Bold"/>
                <a:cs typeface="Gotham Bold"/>
                <a:sym typeface="Gotham Bold"/>
              </a:rPr>
              <a:t>connected</a:t>
            </a:r>
            <a:r>
              <a:rPr lang="en-US" sz="2045">
                <a:solidFill>
                  <a:srgbClr val="000000"/>
                </a:solidFill>
                <a:latin typeface="Gotham"/>
                <a:ea typeface="Gotham"/>
                <a:cs typeface="Gotham"/>
                <a:sym typeface="Gotham"/>
              </a:rPr>
              <a:t>, and </a:t>
            </a:r>
            <a:r>
              <a:rPr lang="en-US" sz="2045" b="1">
                <a:solidFill>
                  <a:srgbClr val="000000"/>
                </a:solidFill>
                <a:latin typeface="Gotham Bold"/>
                <a:ea typeface="Gotham Bold"/>
                <a:cs typeface="Gotham Bold"/>
                <a:sym typeface="Gotham Bold"/>
              </a:rPr>
              <a:t>self-regulated systems</a:t>
            </a:r>
            <a:r>
              <a:rPr lang="en-US" sz="2045">
                <a:solidFill>
                  <a:srgbClr val="000000"/>
                </a:solidFill>
                <a:latin typeface="Gotham"/>
                <a:ea typeface="Gotham"/>
                <a:cs typeface="Gotham"/>
                <a:sym typeface="Gotham"/>
              </a:rPr>
              <a:t> from classrooms to districts so children develop the emotional, behavioral, and executive skills they need to thrive. </a:t>
            </a:r>
          </a:p>
          <a:p>
            <a:pPr algn="ctr">
              <a:lnSpc>
                <a:spcPts val="2864"/>
              </a:lnSpc>
            </a:pPr>
            <a:endParaRPr lang="en-US" sz="2045">
              <a:solidFill>
                <a:srgbClr val="000000"/>
              </a:solidFill>
              <a:latin typeface="Gotham"/>
              <a:ea typeface="Gotham"/>
              <a:cs typeface="Gotham"/>
              <a:sym typeface="Gotham"/>
            </a:endParaRPr>
          </a:p>
          <a:p>
            <a:pPr algn="ctr">
              <a:lnSpc>
                <a:spcPts val="2864"/>
              </a:lnSpc>
            </a:pPr>
            <a:r>
              <a:rPr lang="en-US" sz="2045">
                <a:solidFill>
                  <a:srgbClr val="000000"/>
                </a:solidFill>
                <a:latin typeface="Gotham"/>
                <a:ea typeface="Gotham"/>
                <a:cs typeface="Gotham"/>
                <a:sym typeface="Gotham"/>
              </a:rPr>
              <a:t>Conscious Discipline is the only fully</a:t>
            </a:r>
            <a:r>
              <a:rPr lang="en-US" sz="2045" b="1">
                <a:solidFill>
                  <a:srgbClr val="000000"/>
                </a:solidFill>
                <a:latin typeface="Gotham Bold"/>
                <a:ea typeface="Gotham Bold"/>
                <a:cs typeface="Gotham Bold"/>
                <a:sym typeface="Gotham Bold"/>
              </a:rPr>
              <a:t> integrated adult-first framework</a:t>
            </a:r>
            <a:r>
              <a:rPr lang="en-US" sz="2045">
                <a:solidFill>
                  <a:srgbClr val="000000"/>
                </a:solidFill>
                <a:latin typeface="Gotham"/>
                <a:ea typeface="Gotham"/>
                <a:cs typeface="Gotham"/>
                <a:sym typeface="Gotham"/>
              </a:rPr>
              <a:t> that unites self-regulation, discipline, trauma-informed practice, and leadership development under </a:t>
            </a:r>
            <a:r>
              <a:rPr lang="en-US" sz="2045" b="1">
                <a:solidFill>
                  <a:srgbClr val="000000"/>
                </a:solidFill>
                <a:latin typeface="Gotham Bold"/>
                <a:ea typeface="Gotham Bold"/>
                <a:cs typeface="Gotham Bold"/>
                <a:sym typeface="Gotham Bold"/>
              </a:rPr>
              <a:t>one scalable system</a:t>
            </a:r>
            <a:r>
              <a:rPr lang="en-US" sz="2045">
                <a:solidFill>
                  <a:srgbClr val="000000"/>
                </a:solidFill>
                <a:latin typeface="Gotham"/>
                <a:ea typeface="Gotham"/>
                <a:cs typeface="Gotham"/>
                <a:sym typeface="Gotham"/>
              </a:rPr>
              <a:t>.</a:t>
            </a:r>
          </a:p>
        </p:txBody>
      </p:sp>
      <p:sp>
        <p:nvSpPr>
          <p:cNvPr id="8" name="Freeform 8"/>
          <p:cNvSpPr/>
          <p:nvPr/>
        </p:nvSpPr>
        <p:spPr>
          <a:xfrm>
            <a:off x="438389" y="4744945"/>
            <a:ext cx="3817593" cy="1427255"/>
          </a:xfrm>
          <a:custGeom>
            <a:avLst/>
            <a:gdLst/>
            <a:ahLst/>
            <a:cxnLst/>
            <a:rect l="l" t="t" r="r" b="b"/>
            <a:pathLst>
              <a:path w="3817593" h="1427255">
                <a:moveTo>
                  <a:pt x="0" y="0"/>
                </a:moveTo>
                <a:lnTo>
                  <a:pt x="3817593" y="0"/>
                </a:lnTo>
                <a:lnTo>
                  <a:pt x="3817593" y="1427255"/>
                </a:lnTo>
                <a:lnTo>
                  <a:pt x="0" y="1427255"/>
                </a:lnTo>
                <a:lnTo>
                  <a:pt x="0" y="0"/>
                </a:lnTo>
                <a:close/>
              </a:path>
            </a:pathLst>
          </a:custGeom>
          <a:blipFill>
            <a:blip r:embed="rId2"/>
            <a:stretch>
              <a:fillRect l="-97874" t="-332442" r="-103525" b="-71418"/>
            </a:stretch>
          </a:blipFill>
        </p:spPr>
        <p:txBody>
          <a:bodyPr/>
          <a:lstStyle/>
          <a:p>
            <a:endParaRPr lang="en-US"/>
          </a:p>
        </p:txBody>
      </p:sp>
      <p:sp>
        <p:nvSpPr>
          <p:cNvPr id="9" name="Freeform 9"/>
          <p:cNvSpPr/>
          <p:nvPr/>
        </p:nvSpPr>
        <p:spPr>
          <a:xfrm>
            <a:off x="7729441" y="4744945"/>
            <a:ext cx="3817593" cy="1427255"/>
          </a:xfrm>
          <a:custGeom>
            <a:avLst/>
            <a:gdLst/>
            <a:ahLst/>
            <a:cxnLst/>
            <a:rect l="l" t="t" r="r" b="b"/>
            <a:pathLst>
              <a:path w="3817593" h="1427255">
                <a:moveTo>
                  <a:pt x="0" y="0"/>
                </a:moveTo>
                <a:lnTo>
                  <a:pt x="3817593" y="0"/>
                </a:lnTo>
                <a:lnTo>
                  <a:pt x="3817593" y="1427255"/>
                </a:lnTo>
                <a:lnTo>
                  <a:pt x="0" y="1427255"/>
                </a:lnTo>
                <a:lnTo>
                  <a:pt x="0" y="0"/>
                </a:lnTo>
                <a:close/>
              </a:path>
            </a:pathLst>
          </a:custGeom>
          <a:blipFill>
            <a:blip r:embed="rId2"/>
            <a:stretch>
              <a:fillRect l="-199494" t="-330531" r="-1905" b="-73329"/>
            </a:stretch>
          </a:blipFill>
        </p:spPr>
        <p:txBody>
          <a:bodyPr/>
          <a:lstStyle/>
          <a:p>
            <a:endParaRPr lang="en-US"/>
          </a:p>
        </p:txBody>
      </p:sp>
      <p:pic>
        <p:nvPicPr>
          <p:cNvPr id="10" name="Picture 9">
            <a:extLst>
              <a:ext uri="{FF2B5EF4-FFF2-40B4-BE49-F238E27FC236}">
                <a16:creationId xmlns:a16="http://schemas.microsoft.com/office/drawing/2014/main" id="{509FA875-04FA-AA65-BC52-3BB38879935D}"/>
              </a:ext>
            </a:extLst>
          </p:cNvPr>
          <p:cNvPicPr>
            <a:picLocks noChangeAspect="1"/>
          </p:cNvPicPr>
          <p:nvPr/>
        </p:nvPicPr>
        <p:blipFill>
          <a:blip r:embed="rId3"/>
          <a:stretch>
            <a:fillRect/>
          </a:stretch>
        </p:blipFill>
        <p:spPr>
          <a:xfrm>
            <a:off x="-84390" y="0"/>
            <a:ext cx="12523307" cy="6172200"/>
          </a:xfrm>
          <a:prstGeom prst="rect">
            <a:avLst/>
          </a:prstGeom>
        </p:spPr>
      </p:pic>
      <p:sp>
        <p:nvSpPr>
          <p:cNvPr id="11" name="Freeform 2">
            <a:extLst>
              <a:ext uri="{FF2B5EF4-FFF2-40B4-BE49-F238E27FC236}">
                <a16:creationId xmlns:a16="http://schemas.microsoft.com/office/drawing/2014/main" id="{94044D4E-BB35-71C5-C213-C59EEC0BCA1C}"/>
              </a:ext>
            </a:extLst>
          </p:cNvPr>
          <p:cNvSpPr/>
          <p:nvPr/>
        </p:nvSpPr>
        <p:spPr>
          <a:xfrm>
            <a:off x="10215920" y="6148574"/>
            <a:ext cx="1707138" cy="500210"/>
          </a:xfrm>
          <a:custGeom>
            <a:avLst/>
            <a:gdLst/>
            <a:ahLst/>
            <a:cxnLst/>
            <a:rect l="l" t="t" r="r" b="b"/>
            <a:pathLst>
              <a:path w="1707138" h="500210">
                <a:moveTo>
                  <a:pt x="0" y="0"/>
                </a:moveTo>
                <a:lnTo>
                  <a:pt x="1707138" y="0"/>
                </a:lnTo>
                <a:lnTo>
                  <a:pt x="1707138" y="500210"/>
                </a:lnTo>
                <a:lnTo>
                  <a:pt x="0" y="500210"/>
                </a:lnTo>
                <a:lnTo>
                  <a:pt x="0" y="0"/>
                </a:lnTo>
                <a:close/>
              </a:path>
            </a:pathLst>
          </a:custGeom>
          <a:blipFill>
            <a:blip r:embed="rId4"/>
            <a:stretch>
              <a:fillRect/>
            </a:stretch>
          </a:blipFill>
        </p:spPr>
        <p:txBody>
          <a:bodyPr/>
          <a:lstStyle/>
          <a:p>
            <a:endParaRPr lang="en-US"/>
          </a:p>
        </p:txBody>
      </p:sp>
      <p:sp>
        <p:nvSpPr>
          <p:cNvPr id="12" name="Freeform 8">
            <a:extLst>
              <a:ext uri="{FF2B5EF4-FFF2-40B4-BE49-F238E27FC236}">
                <a16:creationId xmlns:a16="http://schemas.microsoft.com/office/drawing/2014/main" id="{1F6CAB36-FEB1-A8AF-629F-9877E5ACBB4B}"/>
              </a:ext>
            </a:extLst>
          </p:cNvPr>
          <p:cNvSpPr/>
          <p:nvPr/>
        </p:nvSpPr>
        <p:spPr>
          <a:xfrm>
            <a:off x="143224" y="6053865"/>
            <a:ext cx="1490488" cy="689629"/>
          </a:xfrm>
          <a:custGeom>
            <a:avLst/>
            <a:gdLst/>
            <a:ahLst/>
            <a:cxnLst/>
            <a:rect l="l" t="t" r="r" b="b"/>
            <a:pathLst>
              <a:path w="1490488" h="689629">
                <a:moveTo>
                  <a:pt x="0" y="0"/>
                </a:moveTo>
                <a:lnTo>
                  <a:pt x="1490488" y="0"/>
                </a:lnTo>
                <a:lnTo>
                  <a:pt x="1490488" y="689629"/>
                </a:lnTo>
                <a:lnTo>
                  <a:pt x="0" y="689629"/>
                </a:lnTo>
                <a:lnTo>
                  <a:pt x="0" y="0"/>
                </a:lnTo>
                <a:close/>
              </a:path>
            </a:pathLst>
          </a:custGeom>
          <a:blipFill>
            <a:blip r:embed="rId5"/>
            <a:stretch>
              <a:fillRect l="-1674" t="-45315" r="-2210" b="-55634"/>
            </a:stretch>
          </a:blipFill>
        </p:spPr>
        <p:txBody>
          <a:bodyPr/>
          <a:lstStyle/>
          <a:p>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89000" y="464820"/>
            <a:ext cx="5451648" cy="1039219"/>
            <a:chOff x="0" y="0"/>
            <a:chExt cx="986443" cy="188041"/>
          </a:xfrm>
        </p:grpSpPr>
        <p:sp>
          <p:nvSpPr>
            <p:cNvPr id="3" name="Freeform 3"/>
            <p:cNvSpPr/>
            <p:nvPr/>
          </p:nvSpPr>
          <p:spPr>
            <a:xfrm>
              <a:off x="0" y="0"/>
              <a:ext cx="986443" cy="188041"/>
            </a:xfrm>
            <a:custGeom>
              <a:avLst/>
              <a:gdLst/>
              <a:ahLst/>
              <a:cxnLst/>
              <a:rect l="l" t="t" r="r" b="b"/>
              <a:pathLst>
                <a:path w="986443" h="188041">
                  <a:moveTo>
                    <a:pt x="94020" y="0"/>
                  </a:moveTo>
                  <a:lnTo>
                    <a:pt x="892423" y="0"/>
                  </a:lnTo>
                  <a:cubicBezTo>
                    <a:pt x="944349" y="0"/>
                    <a:pt x="986443" y="42094"/>
                    <a:pt x="986443" y="94020"/>
                  </a:cubicBezTo>
                  <a:lnTo>
                    <a:pt x="986443" y="94020"/>
                  </a:lnTo>
                  <a:cubicBezTo>
                    <a:pt x="986443" y="118956"/>
                    <a:pt x="976538" y="142870"/>
                    <a:pt x="958906" y="160503"/>
                  </a:cubicBezTo>
                  <a:cubicBezTo>
                    <a:pt x="941273" y="178135"/>
                    <a:pt x="917359" y="188041"/>
                    <a:pt x="892423" y="188041"/>
                  </a:cubicBezTo>
                  <a:lnTo>
                    <a:pt x="94020" y="188041"/>
                  </a:lnTo>
                  <a:cubicBezTo>
                    <a:pt x="42094" y="188041"/>
                    <a:pt x="0" y="145946"/>
                    <a:pt x="0" y="94020"/>
                  </a:cubicBezTo>
                  <a:lnTo>
                    <a:pt x="0" y="94020"/>
                  </a:lnTo>
                  <a:cubicBezTo>
                    <a:pt x="0" y="42094"/>
                    <a:pt x="42094" y="0"/>
                    <a:pt x="94020" y="0"/>
                  </a:cubicBezTo>
                  <a:close/>
                </a:path>
              </a:pathLst>
            </a:custGeom>
            <a:solidFill>
              <a:srgbClr val="044E7C"/>
            </a:solidFill>
          </p:spPr>
          <p:txBody>
            <a:bodyPr/>
            <a:lstStyle/>
            <a:p>
              <a:endParaRPr lang="en-US"/>
            </a:p>
          </p:txBody>
        </p:sp>
        <p:sp>
          <p:nvSpPr>
            <p:cNvPr id="4" name="TextBox 4"/>
            <p:cNvSpPr txBox="1"/>
            <p:nvPr/>
          </p:nvSpPr>
          <p:spPr>
            <a:xfrm>
              <a:off x="0" y="-38100"/>
              <a:ext cx="986443" cy="226141"/>
            </a:xfrm>
            <a:prstGeom prst="rect">
              <a:avLst/>
            </a:prstGeom>
          </p:spPr>
          <p:txBody>
            <a:bodyPr lIns="50800" tIns="50800" rIns="50800" bIns="50800" rtlCol="0" anchor="ctr"/>
            <a:lstStyle/>
            <a:p>
              <a:pPr algn="ctr">
                <a:lnSpc>
                  <a:spcPts val="1819"/>
                </a:lnSpc>
              </a:pPr>
              <a:endParaRPr/>
            </a:p>
          </p:txBody>
        </p:sp>
      </p:grpSp>
      <p:sp>
        <p:nvSpPr>
          <p:cNvPr id="5" name="Freeform 5"/>
          <p:cNvSpPr/>
          <p:nvPr/>
        </p:nvSpPr>
        <p:spPr>
          <a:xfrm>
            <a:off x="1144630" y="2366307"/>
            <a:ext cx="3927822" cy="3953383"/>
          </a:xfrm>
          <a:custGeom>
            <a:avLst/>
            <a:gdLst/>
            <a:ahLst/>
            <a:cxnLst/>
            <a:rect l="l" t="t" r="r" b="b"/>
            <a:pathLst>
              <a:path w="3927822" h="3953383">
                <a:moveTo>
                  <a:pt x="0" y="0"/>
                </a:moveTo>
                <a:lnTo>
                  <a:pt x="3927822" y="0"/>
                </a:lnTo>
                <a:lnTo>
                  <a:pt x="3927822" y="3953383"/>
                </a:lnTo>
                <a:lnTo>
                  <a:pt x="0" y="3953383"/>
                </a:lnTo>
                <a:lnTo>
                  <a:pt x="0" y="0"/>
                </a:lnTo>
                <a:close/>
              </a:path>
            </a:pathLst>
          </a:custGeom>
          <a:blipFill>
            <a:blip r:embed="rId2"/>
            <a:stretch>
              <a:fillRect/>
            </a:stretch>
          </a:blipFill>
        </p:spPr>
        <p:txBody>
          <a:bodyPr/>
          <a:lstStyle/>
          <a:p>
            <a:endParaRPr lang="en-US"/>
          </a:p>
        </p:txBody>
      </p:sp>
      <p:grpSp>
        <p:nvGrpSpPr>
          <p:cNvPr id="6" name="Group 6"/>
          <p:cNvGrpSpPr/>
          <p:nvPr/>
        </p:nvGrpSpPr>
        <p:grpSpPr>
          <a:xfrm>
            <a:off x="5848714" y="4554768"/>
            <a:ext cx="5198657" cy="1007073"/>
            <a:chOff x="0" y="-38100"/>
            <a:chExt cx="2053790" cy="397856"/>
          </a:xfrm>
        </p:grpSpPr>
        <p:sp>
          <p:nvSpPr>
            <p:cNvPr id="7" name="Freeform 7"/>
            <p:cNvSpPr/>
            <p:nvPr/>
          </p:nvSpPr>
          <p:spPr>
            <a:xfrm>
              <a:off x="0" y="0"/>
              <a:ext cx="2000055" cy="359756"/>
            </a:xfrm>
            <a:custGeom>
              <a:avLst/>
              <a:gdLst/>
              <a:ahLst/>
              <a:cxnLst/>
              <a:rect l="l" t="t" r="r" b="b"/>
              <a:pathLst>
                <a:path w="2000055" h="359756">
                  <a:moveTo>
                    <a:pt x="51994" y="0"/>
                  </a:moveTo>
                  <a:lnTo>
                    <a:pt x="1948061" y="0"/>
                  </a:lnTo>
                  <a:cubicBezTo>
                    <a:pt x="1976777" y="0"/>
                    <a:pt x="2000055" y="23278"/>
                    <a:pt x="2000055" y="51994"/>
                  </a:cubicBezTo>
                  <a:lnTo>
                    <a:pt x="2000055" y="307762"/>
                  </a:lnTo>
                  <a:cubicBezTo>
                    <a:pt x="2000055" y="336478"/>
                    <a:pt x="1976777" y="359756"/>
                    <a:pt x="1948061" y="359756"/>
                  </a:cubicBezTo>
                  <a:lnTo>
                    <a:pt x="51994" y="359756"/>
                  </a:lnTo>
                  <a:cubicBezTo>
                    <a:pt x="23278" y="359756"/>
                    <a:pt x="0" y="336478"/>
                    <a:pt x="0" y="307762"/>
                  </a:cubicBezTo>
                  <a:lnTo>
                    <a:pt x="0" y="51994"/>
                  </a:lnTo>
                  <a:cubicBezTo>
                    <a:pt x="0" y="23278"/>
                    <a:pt x="23278" y="0"/>
                    <a:pt x="51994" y="0"/>
                  </a:cubicBezTo>
                  <a:close/>
                </a:path>
              </a:pathLst>
            </a:custGeom>
            <a:solidFill>
              <a:srgbClr val="044E7C"/>
            </a:solidFill>
          </p:spPr>
          <p:txBody>
            <a:bodyPr/>
            <a:lstStyle/>
            <a:p>
              <a:endParaRPr lang="en-US"/>
            </a:p>
          </p:txBody>
        </p:sp>
        <p:sp>
          <p:nvSpPr>
            <p:cNvPr id="8" name="TextBox 8"/>
            <p:cNvSpPr txBox="1"/>
            <p:nvPr/>
          </p:nvSpPr>
          <p:spPr>
            <a:xfrm>
              <a:off x="0" y="-38100"/>
              <a:ext cx="2053790" cy="397856"/>
            </a:xfrm>
            <a:prstGeom prst="rect">
              <a:avLst/>
            </a:prstGeom>
          </p:spPr>
          <p:txBody>
            <a:bodyPr lIns="50800" tIns="50800" rIns="50800" bIns="50800" rtlCol="0" anchor="ctr"/>
            <a:lstStyle/>
            <a:p>
              <a:pPr algn="ctr">
                <a:lnSpc>
                  <a:spcPts val="2659"/>
                </a:lnSpc>
              </a:pPr>
              <a:r>
                <a:rPr lang="en-US" sz="1899" b="1" dirty="0">
                  <a:solidFill>
                    <a:srgbClr val="FFFFFF"/>
                  </a:solidFill>
                  <a:latin typeface="Proxima Nova Bold"/>
                  <a:ea typeface="Proxima Nova Bold"/>
                  <a:cs typeface="Proxima Nova Bold"/>
                  <a:sym typeface="Proxima Nova Bold"/>
                </a:rPr>
                <a:t>Transformation@ConsciousDiscipline.com</a:t>
              </a:r>
            </a:p>
          </p:txBody>
        </p:sp>
      </p:grpSp>
      <p:sp>
        <p:nvSpPr>
          <p:cNvPr id="9" name="TextBox 9"/>
          <p:cNvSpPr txBox="1"/>
          <p:nvPr/>
        </p:nvSpPr>
        <p:spPr>
          <a:xfrm>
            <a:off x="481012" y="609600"/>
            <a:ext cx="5255057" cy="662940"/>
          </a:xfrm>
          <a:prstGeom prst="rect">
            <a:avLst/>
          </a:prstGeom>
        </p:spPr>
        <p:txBody>
          <a:bodyPr lIns="0" tIns="0" rIns="0" bIns="0" rtlCol="0" anchor="t">
            <a:spAutoFit/>
          </a:bodyPr>
          <a:lstStyle/>
          <a:p>
            <a:pPr algn="l">
              <a:lnSpc>
                <a:spcPts val="5459"/>
              </a:lnSpc>
            </a:pPr>
            <a:r>
              <a:rPr lang="en-US" sz="3899" b="1">
                <a:solidFill>
                  <a:srgbClr val="FFFFFF"/>
                </a:solidFill>
                <a:latin typeface="Gotham Bold"/>
                <a:ea typeface="Gotham Bold"/>
                <a:cs typeface="Gotham Bold"/>
                <a:sym typeface="Gotham Bold"/>
              </a:rPr>
              <a:t>Become S.A.F.E.</a:t>
            </a:r>
          </a:p>
        </p:txBody>
      </p:sp>
      <p:sp>
        <p:nvSpPr>
          <p:cNvPr id="10" name="TextBox 10"/>
          <p:cNvSpPr txBox="1"/>
          <p:nvPr/>
        </p:nvSpPr>
        <p:spPr>
          <a:xfrm>
            <a:off x="1050311" y="1825644"/>
            <a:ext cx="9799062" cy="397617"/>
          </a:xfrm>
          <a:prstGeom prst="rect">
            <a:avLst/>
          </a:prstGeom>
        </p:spPr>
        <p:txBody>
          <a:bodyPr lIns="0" tIns="0" rIns="0" bIns="0" rtlCol="0" anchor="t">
            <a:spAutoFit/>
          </a:bodyPr>
          <a:lstStyle/>
          <a:p>
            <a:pPr algn="ctr">
              <a:lnSpc>
                <a:spcPts val="3284"/>
              </a:lnSpc>
            </a:pPr>
            <a:r>
              <a:rPr lang="en-US" sz="2345" b="1">
                <a:solidFill>
                  <a:srgbClr val="000000"/>
                </a:solidFill>
                <a:latin typeface="Gotham Bold"/>
                <a:ea typeface="Gotham Bold"/>
                <a:cs typeface="Gotham Bold"/>
                <a:sym typeface="Gotham Bold"/>
              </a:rPr>
              <a:t>Conscious Discipline helps your community become SAFE!</a:t>
            </a:r>
          </a:p>
        </p:txBody>
      </p:sp>
      <p:sp>
        <p:nvSpPr>
          <p:cNvPr id="11" name="TextBox 11"/>
          <p:cNvSpPr txBox="1"/>
          <p:nvPr/>
        </p:nvSpPr>
        <p:spPr>
          <a:xfrm>
            <a:off x="5318831" y="2785236"/>
            <a:ext cx="5983648" cy="2127357"/>
          </a:xfrm>
          <a:prstGeom prst="rect">
            <a:avLst/>
          </a:prstGeom>
        </p:spPr>
        <p:txBody>
          <a:bodyPr lIns="0" tIns="0" rIns="0" bIns="0" rtlCol="0" anchor="t">
            <a:spAutoFit/>
          </a:bodyPr>
          <a:lstStyle/>
          <a:p>
            <a:pPr algn="ctr">
              <a:lnSpc>
                <a:spcPts val="2444"/>
              </a:lnSpc>
            </a:pPr>
            <a:endParaRPr/>
          </a:p>
          <a:p>
            <a:pPr algn="ctr">
              <a:lnSpc>
                <a:spcPts val="2444"/>
              </a:lnSpc>
            </a:pPr>
            <a:r>
              <a:rPr lang="en-US" sz="1745">
                <a:solidFill>
                  <a:srgbClr val="000000"/>
                </a:solidFill>
                <a:latin typeface="Gotham"/>
                <a:ea typeface="Gotham"/>
                <a:cs typeface="Gotham"/>
                <a:sym typeface="Gotham"/>
              </a:rPr>
              <a:t>Talk to our Development Team about crafting a </a:t>
            </a:r>
            <a:r>
              <a:rPr lang="en-US" sz="1745" b="1">
                <a:solidFill>
                  <a:srgbClr val="000000"/>
                </a:solidFill>
                <a:latin typeface="Gotham Bold"/>
                <a:ea typeface="Gotham Bold"/>
                <a:cs typeface="Gotham Bold"/>
                <a:sym typeface="Gotham Bold"/>
              </a:rPr>
              <a:t>pathway of learning</a:t>
            </a:r>
            <a:r>
              <a:rPr lang="en-US" sz="1745">
                <a:solidFill>
                  <a:srgbClr val="000000"/>
                </a:solidFill>
                <a:latin typeface="Gotham"/>
                <a:ea typeface="Gotham"/>
                <a:cs typeface="Gotham"/>
                <a:sym typeface="Gotham"/>
              </a:rPr>
              <a:t> for your community that drives outcomes across leaders, teachers, families, and children:</a:t>
            </a:r>
          </a:p>
          <a:p>
            <a:pPr algn="ctr">
              <a:lnSpc>
                <a:spcPts val="2444"/>
              </a:lnSpc>
            </a:pPr>
            <a:endParaRPr lang="en-US" sz="1745">
              <a:solidFill>
                <a:srgbClr val="000000"/>
              </a:solidFill>
              <a:latin typeface="Gotham"/>
              <a:ea typeface="Gotham"/>
              <a:cs typeface="Gotham"/>
              <a:sym typeface="Gotham"/>
            </a:endParaRPr>
          </a:p>
          <a:p>
            <a:pPr algn="ctr">
              <a:lnSpc>
                <a:spcPts val="2444"/>
              </a:lnSpc>
            </a:pPr>
            <a:endParaRPr lang="en-US" sz="1745">
              <a:solidFill>
                <a:srgbClr val="000000"/>
              </a:solidFill>
              <a:latin typeface="Gotham"/>
              <a:ea typeface="Gotham"/>
              <a:cs typeface="Gotham"/>
              <a:sym typeface="Gotham"/>
            </a:endParaRPr>
          </a:p>
        </p:txBody>
      </p:sp>
      <p:sp>
        <p:nvSpPr>
          <p:cNvPr id="12" name="Freeform 2">
            <a:extLst>
              <a:ext uri="{FF2B5EF4-FFF2-40B4-BE49-F238E27FC236}">
                <a16:creationId xmlns:a16="http://schemas.microsoft.com/office/drawing/2014/main" id="{2A85186C-F8B6-2863-495B-82D8686D87F1}"/>
              </a:ext>
            </a:extLst>
          </p:cNvPr>
          <p:cNvSpPr/>
          <p:nvPr/>
        </p:nvSpPr>
        <p:spPr>
          <a:xfrm>
            <a:off x="10215920" y="6148574"/>
            <a:ext cx="1707138" cy="500210"/>
          </a:xfrm>
          <a:custGeom>
            <a:avLst/>
            <a:gdLst/>
            <a:ahLst/>
            <a:cxnLst/>
            <a:rect l="l" t="t" r="r" b="b"/>
            <a:pathLst>
              <a:path w="1707138" h="500210">
                <a:moveTo>
                  <a:pt x="0" y="0"/>
                </a:moveTo>
                <a:lnTo>
                  <a:pt x="1707138" y="0"/>
                </a:lnTo>
                <a:lnTo>
                  <a:pt x="1707138" y="500210"/>
                </a:lnTo>
                <a:lnTo>
                  <a:pt x="0" y="500210"/>
                </a:lnTo>
                <a:lnTo>
                  <a:pt x="0" y="0"/>
                </a:lnTo>
                <a:close/>
              </a:path>
            </a:pathLst>
          </a:custGeom>
          <a:blipFill>
            <a:blip r:embed="rId3"/>
            <a:stretch>
              <a:fillRect/>
            </a:stretch>
          </a:blipFill>
        </p:spPr>
        <p:txBody>
          <a:bodyPr/>
          <a:lstStyle/>
          <a:p>
            <a:endParaRPr lang="en-US"/>
          </a:p>
        </p:txBody>
      </p:sp>
      <p:sp>
        <p:nvSpPr>
          <p:cNvPr id="13" name="Freeform 8">
            <a:extLst>
              <a:ext uri="{FF2B5EF4-FFF2-40B4-BE49-F238E27FC236}">
                <a16:creationId xmlns:a16="http://schemas.microsoft.com/office/drawing/2014/main" id="{427FD53A-C16E-3F06-F0A7-D14F35774734}"/>
              </a:ext>
            </a:extLst>
          </p:cNvPr>
          <p:cNvSpPr/>
          <p:nvPr/>
        </p:nvSpPr>
        <p:spPr>
          <a:xfrm>
            <a:off x="143224" y="6053865"/>
            <a:ext cx="1490488" cy="689629"/>
          </a:xfrm>
          <a:custGeom>
            <a:avLst/>
            <a:gdLst/>
            <a:ahLst/>
            <a:cxnLst/>
            <a:rect l="l" t="t" r="r" b="b"/>
            <a:pathLst>
              <a:path w="1490488" h="689629">
                <a:moveTo>
                  <a:pt x="0" y="0"/>
                </a:moveTo>
                <a:lnTo>
                  <a:pt x="1490488" y="0"/>
                </a:lnTo>
                <a:lnTo>
                  <a:pt x="1490488" y="689629"/>
                </a:lnTo>
                <a:lnTo>
                  <a:pt x="0" y="689629"/>
                </a:lnTo>
                <a:lnTo>
                  <a:pt x="0" y="0"/>
                </a:lnTo>
                <a:close/>
              </a:path>
            </a:pathLst>
          </a:custGeom>
          <a:blipFill>
            <a:blip r:embed="rId4"/>
            <a:stretch>
              <a:fillRect l="-1674" t="-45315" r="-2210" b="-55634"/>
            </a:stretch>
          </a:blipFill>
        </p:spPr>
        <p:txBody>
          <a:bodyPr/>
          <a:lstStyle/>
          <a:p>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83999" y="238979"/>
            <a:ext cx="9385239" cy="595336"/>
            <a:chOff x="0" y="0"/>
            <a:chExt cx="1698203" cy="107722"/>
          </a:xfrm>
        </p:grpSpPr>
        <p:sp>
          <p:nvSpPr>
            <p:cNvPr id="3" name="Freeform 3"/>
            <p:cNvSpPr/>
            <p:nvPr/>
          </p:nvSpPr>
          <p:spPr>
            <a:xfrm>
              <a:off x="0" y="0"/>
              <a:ext cx="1698203" cy="107722"/>
            </a:xfrm>
            <a:custGeom>
              <a:avLst/>
              <a:gdLst/>
              <a:ahLst/>
              <a:cxnLst/>
              <a:rect l="l" t="t" r="r" b="b"/>
              <a:pathLst>
                <a:path w="1698203" h="107722">
                  <a:moveTo>
                    <a:pt x="53861" y="0"/>
                  </a:moveTo>
                  <a:lnTo>
                    <a:pt x="1644342" y="0"/>
                  </a:lnTo>
                  <a:cubicBezTo>
                    <a:pt x="1658627" y="0"/>
                    <a:pt x="1672327" y="5675"/>
                    <a:pt x="1682428" y="15776"/>
                  </a:cubicBezTo>
                  <a:cubicBezTo>
                    <a:pt x="1692529" y="25877"/>
                    <a:pt x="1698203" y="39576"/>
                    <a:pt x="1698203" y="53861"/>
                  </a:cubicBezTo>
                  <a:lnTo>
                    <a:pt x="1698203" y="53861"/>
                  </a:lnTo>
                  <a:cubicBezTo>
                    <a:pt x="1698203" y="83608"/>
                    <a:pt x="1674089" y="107722"/>
                    <a:pt x="1644342" y="107722"/>
                  </a:cubicBezTo>
                  <a:lnTo>
                    <a:pt x="53861" y="107722"/>
                  </a:lnTo>
                  <a:cubicBezTo>
                    <a:pt x="24114" y="107722"/>
                    <a:pt x="0" y="83608"/>
                    <a:pt x="0" y="53861"/>
                  </a:cubicBezTo>
                  <a:lnTo>
                    <a:pt x="0" y="53861"/>
                  </a:lnTo>
                  <a:cubicBezTo>
                    <a:pt x="0" y="24114"/>
                    <a:pt x="24114" y="0"/>
                    <a:pt x="53861" y="0"/>
                  </a:cubicBezTo>
                  <a:close/>
                </a:path>
              </a:pathLst>
            </a:custGeom>
            <a:solidFill>
              <a:srgbClr val="044E7C"/>
            </a:solidFill>
          </p:spPr>
          <p:txBody>
            <a:bodyPr/>
            <a:lstStyle/>
            <a:p>
              <a:endParaRPr lang="en-US"/>
            </a:p>
          </p:txBody>
        </p:sp>
        <p:sp>
          <p:nvSpPr>
            <p:cNvPr id="4" name="TextBox 4"/>
            <p:cNvSpPr txBox="1"/>
            <p:nvPr/>
          </p:nvSpPr>
          <p:spPr>
            <a:xfrm>
              <a:off x="0" y="-38100"/>
              <a:ext cx="1698203" cy="145822"/>
            </a:xfrm>
            <a:prstGeom prst="rect">
              <a:avLst/>
            </a:prstGeom>
          </p:spPr>
          <p:txBody>
            <a:bodyPr lIns="50800" tIns="50800" rIns="50800" bIns="50800" rtlCol="0" anchor="ctr"/>
            <a:lstStyle/>
            <a:p>
              <a:pPr algn="ctr">
                <a:lnSpc>
                  <a:spcPts val="1819"/>
                </a:lnSpc>
              </a:pPr>
              <a:endParaRPr/>
            </a:p>
          </p:txBody>
        </p:sp>
      </p:grpSp>
      <p:grpSp>
        <p:nvGrpSpPr>
          <p:cNvPr id="5" name="Group 5"/>
          <p:cNvGrpSpPr/>
          <p:nvPr/>
        </p:nvGrpSpPr>
        <p:grpSpPr>
          <a:xfrm>
            <a:off x="1627993" y="1505377"/>
            <a:ext cx="1487227" cy="400084"/>
            <a:chOff x="0" y="0"/>
            <a:chExt cx="1982970" cy="533445"/>
          </a:xfrm>
        </p:grpSpPr>
        <p:sp>
          <p:nvSpPr>
            <p:cNvPr id="6" name="Freeform 6"/>
            <p:cNvSpPr/>
            <p:nvPr/>
          </p:nvSpPr>
          <p:spPr>
            <a:xfrm rot="-10800000">
              <a:off x="0" y="0"/>
              <a:ext cx="345480" cy="498888"/>
            </a:xfrm>
            <a:custGeom>
              <a:avLst/>
              <a:gdLst/>
              <a:ahLst/>
              <a:cxnLst/>
              <a:rect l="l" t="t" r="r" b="b"/>
              <a:pathLst>
                <a:path w="345480" h="498888">
                  <a:moveTo>
                    <a:pt x="0" y="0"/>
                  </a:moveTo>
                  <a:lnTo>
                    <a:pt x="345480" y="0"/>
                  </a:lnTo>
                  <a:lnTo>
                    <a:pt x="345480" y="498888"/>
                  </a:lnTo>
                  <a:lnTo>
                    <a:pt x="0" y="49888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7" name="TextBox 7"/>
            <p:cNvSpPr txBox="1"/>
            <p:nvPr/>
          </p:nvSpPr>
          <p:spPr>
            <a:xfrm>
              <a:off x="391224" y="42460"/>
              <a:ext cx="1591746" cy="490985"/>
            </a:xfrm>
            <a:prstGeom prst="rect">
              <a:avLst/>
            </a:prstGeom>
          </p:spPr>
          <p:txBody>
            <a:bodyPr lIns="0" tIns="0" rIns="0" bIns="0" rtlCol="0" anchor="t">
              <a:spAutoFit/>
            </a:bodyPr>
            <a:lstStyle/>
            <a:p>
              <a:pPr algn="l">
                <a:lnSpc>
                  <a:spcPts val="1449"/>
                </a:lnSpc>
              </a:pPr>
              <a:r>
                <a:rPr lang="en-US" sz="1260" b="1">
                  <a:solidFill>
                    <a:srgbClr val="000000"/>
                  </a:solidFill>
                  <a:latin typeface="Proxima Nova Bold"/>
                  <a:ea typeface="Proxima Nova Bold"/>
                  <a:cs typeface="Proxima Nova Bold"/>
                  <a:sym typeface="Proxima Nova Bold"/>
                </a:rPr>
                <a:t>Discover &amp; </a:t>
              </a:r>
            </a:p>
            <a:p>
              <a:pPr algn="l">
                <a:lnSpc>
                  <a:spcPts val="1449"/>
                </a:lnSpc>
              </a:pPr>
              <a:r>
                <a:rPr lang="en-US" sz="1260" b="1">
                  <a:solidFill>
                    <a:srgbClr val="000000"/>
                  </a:solidFill>
                  <a:latin typeface="Proxima Nova Bold"/>
                  <a:ea typeface="Proxima Nova Bold"/>
                  <a:cs typeface="Proxima Nova Bold"/>
                  <a:sym typeface="Proxima Nova Bold"/>
                </a:rPr>
                <a:t>Align</a:t>
              </a:r>
            </a:p>
          </p:txBody>
        </p:sp>
      </p:grpSp>
      <p:grpSp>
        <p:nvGrpSpPr>
          <p:cNvPr id="8" name="Group 8"/>
          <p:cNvGrpSpPr/>
          <p:nvPr/>
        </p:nvGrpSpPr>
        <p:grpSpPr>
          <a:xfrm>
            <a:off x="3605957" y="1356883"/>
            <a:ext cx="2241092" cy="5012025"/>
            <a:chOff x="0" y="0"/>
            <a:chExt cx="867555" cy="1940219"/>
          </a:xfrm>
        </p:grpSpPr>
        <p:sp>
          <p:nvSpPr>
            <p:cNvPr id="9" name="Freeform 9"/>
            <p:cNvSpPr/>
            <p:nvPr/>
          </p:nvSpPr>
          <p:spPr>
            <a:xfrm>
              <a:off x="0" y="0"/>
              <a:ext cx="867555" cy="1940219"/>
            </a:xfrm>
            <a:custGeom>
              <a:avLst/>
              <a:gdLst/>
              <a:ahLst/>
              <a:cxnLst/>
              <a:rect l="l" t="t" r="r" b="b"/>
              <a:pathLst>
                <a:path w="867555" h="1940219">
                  <a:moveTo>
                    <a:pt x="48363" y="0"/>
                  </a:moveTo>
                  <a:lnTo>
                    <a:pt x="819192" y="0"/>
                  </a:lnTo>
                  <a:cubicBezTo>
                    <a:pt x="845902" y="0"/>
                    <a:pt x="867555" y="21653"/>
                    <a:pt x="867555" y="48363"/>
                  </a:cubicBezTo>
                  <a:lnTo>
                    <a:pt x="867555" y="1891856"/>
                  </a:lnTo>
                  <a:cubicBezTo>
                    <a:pt x="867555" y="1904682"/>
                    <a:pt x="862460" y="1916984"/>
                    <a:pt x="853390" y="1926054"/>
                  </a:cubicBezTo>
                  <a:cubicBezTo>
                    <a:pt x="844320" y="1935124"/>
                    <a:pt x="832019" y="1940219"/>
                    <a:pt x="819192" y="1940219"/>
                  </a:cubicBezTo>
                  <a:lnTo>
                    <a:pt x="48363" y="1940219"/>
                  </a:lnTo>
                  <a:cubicBezTo>
                    <a:pt x="35537" y="1940219"/>
                    <a:pt x="23235" y="1935124"/>
                    <a:pt x="14165" y="1926054"/>
                  </a:cubicBezTo>
                  <a:cubicBezTo>
                    <a:pt x="5095" y="1916984"/>
                    <a:pt x="0" y="1904682"/>
                    <a:pt x="0" y="1891856"/>
                  </a:cubicBezTo>
                  <a:lnTo>
                    <a:pt x="0" y="48363"/>
                  </a:lnTo>
                  <a:cubicBezTo>
                    <a:pt x="0" y="35537"/>
                    <a:pt x="5095" y="23235"/>
                    <a:pt x="14165" y="14165"/>
                  </a:cubicBezTo>
                  <a:cubicBezTo>
                    <a:pt x="23235" y="5095"/>
                    <a:pt x="35537" y="0"/>
                    <a:pt x="48363" y="0"/>
                  </a:cubicBezTo>
                  <a:close/>
                </a:path>
              </a:pathLst>
            </a:custGeom>
            <a:solidFill>
              <a:srgbClr val="6B2A6E">
                <a:alpha val="9804"/>
              </a:srgbClr>
            </a:solidFill>
            <a:ln w="38100" cap="sq">
              <a:solidFill>
                <a:srgbClr val="000000">
                  <a:alpha val="9804"/>
                </a:srgbClr>
              </a:solidFill>
              <a:prstDash val="solid"/>
              <a:miter/>
            </a:ln>
          </p:spPr>
          <p:txBody>
            <a:bodyPr/>
            <a:lstStyle/>
            <a:p>
              <a:endParaRPr lang="en-US"/>
            </a:p>
          </p:txBody>
        </p:sp>
        <p:sp>
          <p:nvSpPr>
            <p:cNvPr id="10" name="TextBox 10"/>
            <p:cNvSpPr txBox="1"/>
            <p:nvPr/>
          </p:nvSpPr>
          <p:spPr>
            <a:xfrm>
              <a:off x="0" y="-28575"/>
              <a:ext cx="867555" cy="1968794"/>
            </a:xfrm>
            <a:prstGeom prst="rect">
              <a:avLst/>
            </a:prstGeom>
          </p:spPr>
          <p:txBody>
            <a:bodyPr lIns="50800" tIns="50800" rIns="50800" bIns="50800" rtlCol="0" anchor="ctr"/>
            <a:lstStyle/>
            <a:p>
              <a:pPr algn="ctr">
                <a:lnSpc>
                  <a:spcPts val="1891"/>
                </a:lnSpc>
              </a:pPr>
              <a:endParaRPr/>
            </a:p>
          </p:txBody>
        </p:sp>
      </p:grpSp>
      <p:grpSp>
        <p:nvGrpSpPr>
          <p:cNvPr id="11" name="Group 11"/>
          <p:cNvGrpSpPr/>
          <p:nvPr/>
        </p:nvGrpSpPr>
        <p:grpSpPr>
          <a:xfrm>
            <a:off x="3939204" y="1505377"/>
            <a:ext cx="1790427" cy="400084"/>
            <a:chOff x="0" y="0"/>
            <a:chExt cx="2387236" cy="533445"/>
          </a:xfrm>
        </p:grpSpPr>
        <p:sp>
          <p:nvSpPr>
            <p:cNvPr id="12" name="Freeform 12"/>
            <p:cNvSpPr/>
            <p:nvPr/>
          </p:nvSpPr>
          <p:spPr>
            <a:xfrm rot="-10800000">
              <a:off x="0" y="0"/>
              <a:ext cx="345480" cy="498888"/>
            </a:xfrm>
            <a:custGeom>
              <a:avLst/>
              <a:gdLst/>
              <a:ahLst/>
              <a:cxnLst/>
              <a:rect l="l" t="t" r="r" b="b"/>
              <a:pathLst>
                <a:path w="345480" h="498888">
                  <a:moveTo>
                    <a:pt x="0" y="0"/>
                  </a:moveTo>
                  <a:lnTo>
                    <a:pt x="345480" y="0"/>
                  </a:lnTo>
                  <a:lnTo>
                    <a:pt x="345480" y="498888"/>
                  </a:lnTo>
                  <a:lnTo>
                    <a:pt x="0" y="49888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3" name="TextBox 13"/>
            <p:cNvSpPr txBox="1"/>
            <p:nvPr/>
          </p:nvSpPr>
          <p:spPr>
            <a:xfrm>
              <a:off x="391224" y="42460"/>
              <a:ext cx="1996012" cy="490985"/>
            </a:xfrm>
            <a:prstGeom prst="rect">
              <a:avLst/>
            </a:prstGeom>
          </p:spPr>
          <p:txBody>
            <a:bodyPr lIns="0" tIns="0" rIns="0" bIns="0" rtlCol="0" anchor="t">
              <a:spAutoFit/>
            </a:bodyPr>
            <a:lstStyle/>
            <a:p>
              <a:pPr algn="l">
                <a:lnSpc>
                  <a:spcPts val="1449"/>
                </a:lnSpc>
              </a:pPr>
              <a:r>
                <a:rPr lang="en-US" sz="1260" b="1">
                  <a:solidFill>
                    <a:srgbClr val="000000"/>
                  </a:solidFill>
                  <a:latin typeface="Proxima Nova Bold"/>
                  <a:ea typeface="Proxima Nova Bold"/>
                  <a:cs typeface="Proxima Nova Bold"/>
                  <a:sym typeface="Proxima Nova Bold"/>
                </a:rPr>
                <a:t>Phase 1: Build </a:t>
              </a:r>
            </a:p>
            <a:p>
              <a:pPr algn="l">
                <a:lnSpc>
                  <a:spcPts val="1449"/>
                </a:lnSpc>
              </a:pPr>
              <a:r>
                <a:rPr lang="en-US" sz="1260" b="1">
                  <a:solidFill>
                    <a:srgbClr val="000000"/>
                  </a:solidFill>
                  <a:latin typeface="Proxima Nova Bold"/>
                  <a:ea typeface="Proxima Nova Bold"/>
                  <a:cs typeface="Proxima Nova Bold"/>
                  <a:sym typeface="Proxima Nova Bold"/>
                </a:rPr>
                <a:t>Foundations</a:t>
              </a:r>
            </a:p>
          </p:txBody>
        </p:sp>
      </p:grpSp>
      <p:grpSp>
        <p:nvGrpSpPr>
          <p:cNvPr id="14" name="Group 14"/>
          <p:cNvGrpSpPr/>
          <p:nvPr/>
        </p:nvGrpSpPr>
        <p:grpSpPr>
          <a:xfrm>
            <a:off x="8288628" y="1356883"/>
            <a:ext cx="2241092" cy="5012025"/>
            <a:chOff x="0" y="0"/>
            <a:chExt cx="867555" cy="1940219"/>
          </a:xfrm>
        </p:grpSpPr>
        <p:sp>
          <p:nvSpPr>
            <p:cNvPr id="15" name="Freeform 15"/>
            <p:cNvSpPr/>
            <p:nvPr/>
          </p:nvSpPr>
          <p:spPr>
            <a:xfrm>
              <a:off x="0" y="0"/>
              <a:ext cx="867555" cy="1940219"/>
            </a:xfrm>
            <a:custGeom>
              <a:avLst/>
              <a:gdLst/>
              <a:ahLst/>
              <a:cxnLst/>
              <a:rect l="l" t="t" r="r" b="b"/>
              <a:pathLst>
                <a:path w="867555" h="1940219">
                  <a:moveTo>
                    <a:pt x="48363" y="0"/>
                  </a:moveTo>
                  <a:lnTo>
                    <a:pt x="819192" y="0"/>
                  </a:lnTo>
                  <a:cubicBezTo>
                    <a:pt x="845902" y="0"/>
                    <a:pt x="867555" y="21653"/>
                    <a:pt x="867555" y="48363"/>
                  </a:cubicBezTo>
                  <a:lnTo>
                    <a:pt x="867555" y="1891856"/>
                  </a:lnTo>
                  <a:cubicBezTo>
                    <a:pt x="867555" y="1904682"/>
                    <a:pt x="862460" y="1916984"/>
                    <a:pt x="853390" y="1926054"/>
                  </a:cubicBezTo>
                  <a:cubicBezTo>
                    <a:pt x="844320" y="1935124"/>
                    <a:pt x="832019" y="1940219"/>
                    <a:pt x="819192" y="1940219"/>
                  </a:cubicBezTo>
                  <a:lnTo>
                    <a:pt x="48363" y="1940219"/>
                  </a:lnTo>
                  <a:cubicBezTo>
                    <a:pt x="35537" y="1940219"/>
                    <a:pt x="23235" y="1935124"/>
                    <a:pt x="14165" y="1926054"/>
                  </a:cubicBezTo>
                  <a:cubicBezTo>
                    <a:pt x="5095" y="1916984"/>
                    <a:pt x="0" y="1904682"/>
                    <a:pt x="0" y="1891856"/>
                  </a:cubicBezTo>
                  <a:lnTo>
                    <a:pt x="0" y="48363"/>
                  </a:lnTo>
                  <a:cubicBezTo>
                    <a:pt x="0" y="35537"/>
                    <a:pt x="5095" y="23235"/>
                    <a:pt x="14165" y="14165"/>
                  </a:cubicBezTo>
                  <a:cubicBezTo>
                    <a:pt x="23235" y="5095"/>
                    <a:pt x="35537" y="0"/>
                    <a:pt x="48363" y="0"/>
                  </a:cubicBezTo>
                  <a:close/>
                </a:path>
              </a:pathLst>
            </a:custGeom>
            <a:solidFill>
              <a:srgbClr val="16B7CF">
                <a:alpha val="9804"/>
              </a:srgbClr>
            </a:solidFill>
            <a:ln w="38100" cap="sq">
              <a:solidFill>
                <a:srgbClr val="000000">
                  <a:alpha val="9804"/>
                </a:srgbClr>
              </a:solidFill>
              <a:prstDash val="solid"/>
              <a:miter/>
            </a:ln>
          </p:spPr>
          <p:txBody>
            <a:bodyPr/>
            <a:lstStyle/>
            <a:p>
              <a:endParaRPr lang="en-US"/>
            </a:p>
          </p:txBody>
        </p:sp>
        <p:sp>
          <p:nvSpPr>
            <p:cNvPr id="16" name="TextBox 16"/>
            <p:cNvSpPr txBox="1"/>
            <p:nvPr/>
          </p:nvSpPr>
          <p:spPr>
            <a:xfrm>
              <a:off x="0" y="-28575"/>
              <a:ext cx="867555" cy="1968794"/>
            </a:xfrm>
            <a:prstGeom prst="rect">
              <a:avLst/>
            </a:prstGeom>
          </p:spPr>
          <p:txBody>
            <a:bodyPr lIns="50800" tIns="50800" rIns="50800" bIns="50800" rtlCol="0" anchor="ctr"/>
            <a:lstStyle/>
            <a:p>
              <a:pPr algn="ctr">
                <a:lnSpc>
                  <a:spcPts val="1891"/>
                </a:lnSpc>
              </a:pPr>
              <a:endParaRPr/>
            </a:p>
          </p:txBody>
        </p:sp>
      </p:grpSp>
      <p:grpSp>
        <p:nvGrpSpPr>
          <p:cNvPr id="17" name="Group 17"/>
          <p:cNvGrpSpPr/>
          <p:nvPr/>
        </p:nvGrpSpPr>
        <p:grpSpPr>
          <a:xfrm>
            <a:off x="5947293" y="1356883"/>
            <a:ext cx="2241092" cy="5012025"/>
            <a:chOff x="0" y="0"/>
            <a:chExt cx="867555" cy="1940219"/>
          </a:xfrm>
        </p:grpSpPr>
        <p:sp>
          <p:nvSpPr>
            <p:cNvPr id="18" name="Freeform 18"/>
            <p:cNvSpPr/>
            <p:nvPr/>
          </p:nvSpPr>
          <p:spPr>
            <a:xfrm>
              <a:off x="0" y="0"/>
              <a:ext cx="867555" cy="1940219"/>
            </a:xfrm>
            <a:custGeom>
              <a:avLst/>
              <a:gdLst/>
              <a:ahLst/>
              <a:cxnLst/>
              <a:rect l="l" t="t" r="r" b="b"/>
              <a:pathLst>
                <a:path w="867555" h="1940219">
                  <a:moveTo>
                    <a:pt x="48363" y="0"/>
                  </a:moveTo>
                  <a:lnTo>
                    <a:pt x="819192" y="0"/>
                  </a:lnTo>
                  <a:cubicBezTo>
                    <a:pt x="845902" y="0"/>
                    <a:pt x="867555" y="21653"/>
                    <a:pt x="867555" y="48363"/>
                  </a:cubicBezTo>
                  <a:lnTo>
                    <a:pt x="867555" y="1891856"/>
                  </a:lnTo>
                  <a:cubicBezTo>
                    <a:pt x="867555" y="1904682"/>
                    <a:pt x="862460" y="1916984"/>
                    <a:pt x="853390" y="1926054"/>
                  </a:cubicBezTo>
                  <a:cubicBezTo>
                    <a:pt x="844320" y="1935124"/>
                    <a:pt x="832019" y="1940219"/>
                    <a:pt x="819192" y="1940219"/>
                  </a:cubicBezTo>
                  <a:lnTo>
                    <a:pt x="48363" y="1940219"/>
                  </a:lnTo>
                  <a:cubicBezTo>
                    <a:pt x="35537" y="1940219"/>
                    <a:pt x="23235" y="1935124"/>
                    <a:pt x="14165" y="1926054"/>
                  </a:cubicBezTo>
                  <a:cubicBezTo>
                    <a:pt x="5095" y="1916984"/>
                    <a:pt x="0" y="1904682"/>
                    <a:pt x="0" y="1891856"/>
                  </a:cubicBezTo>
                  <a:lnTo>
                    <a:pt x="0" y="48363"/>
                  </a:lnTo>
                  <a:cubicBezTo>
                    <a:pt x="0" y="35537"/>
                    <a:pt x="5095" y="23235"/>
                    <a:pt x="14165" y="14165"/>
                  </a:cubicBezTo>
                  <a:cubicBezTo>
                    <a:pt x="23235" y="5095"/>
                    <a:pt x="35537" y="0"/>
                    <a:pt x="48363" y="0"/>
                  </a:cubicBezTo>
                  <a:close/>
                </a:path>
              </a:pathLst>
            </a:custGeom>
            <a:solidFill>
              <a:srgbClr val="F8941D">
                <a:alpha val="9804"/>
              </a:srgbClr>
            </a:solidFill>
            <a:ln w="38100" cap="sq">
              <a:solidFill>
                <a:srgbClr val="000000">
                  <a:alpha val="9804"/>
                </a:srgbClr>
              </a:solidFill>
              <a:prstDash val="solid"/>
              <a:miter/>
            </a:ln>
          </p:spPr>
          <p:txBody>
            <a:bodyPr/>
            <a:lstStyle/>
            <a:p>
              <a:endParaRPr lang="en-US"/>
            </a:p>
          </p:txBody>
        </p:sp>
        <p:sp>
          <p:nvSpPr>
            <p:cNvPr id="19" name="TextBox 19"/>
            <p:cNvSpPr txBox="1"/>
            <p:nvPr/>
          </p:nvSpPr>
          <p:spPr>
            <a:xfrm>
              <a:off x="0" y="-28575"/>
              <a:ext cx="867555" cy="1968794"/>
            </a:xfrm>
            <a:prstGeom prst="rect">
              <a:avLst/>
            </a:prstGeom>
          </p:spPr>
          <p:txBody>
            <a:bodyPr lIns="50800" tIns="50800" rIns="50800" bIns="50800" rtlCol="0" anchor="ctr"/>
            <a:lstStyle/>
            <a:p>
              <a:pPr algn="ctr">
                <a:lnSpc>
                  <a:spcPts val="1891"/>
                </a:lnSpc>
              </a:pPr>
              <a:endParaRPr/>
            </a:p>
          </p:txBody>
        </p:sp>
      </p:grpSp>
      <p:grpSp>
        <p:nvGrpSpPr>
          <p:cNvPr id="20" name="Group 20"/>
          <p:cNvGrpSpPr/>
          <p:nvPr/>
        </p:nvGrpSpPr>
        <p:grpSpPr>
          <a:xfrm>
            <a:off x="6206182" y="1505377"/>
            <a:ext cx="2384193" cy="400084"/>
            <a:chOff x="0" y="0"/>
            <a:chExt cx="3178924" cy="533445"/>
          </a:xfrm>
        </p:grpSpPr>
        <p:sp>
          <p:nvSpPr>
            <p:cNvPr id="21" name="Freeform 21"/>
            <p:cNvSpPr/>
            <p:nvPr/>
          </p:nvSpPr>
          <p:spPr>
            <a:xfrm rot="-10800000">
              <a:off x="0" y="0"/>
              <a:ext cx="345480" cy="498888"/>
            </a:xfrm>
            <a:custGeom>
              <a:avLst/>
              <a:gdLst/>
              <a:ahLst/>
              <a:cxnLst/>
              <a:rect l="l" t="t" r="r" b="b"/>
              <a:pathLst>
                <a:path w="345480" h="498888">
                  <a:moveTo>
                    <a:pt x="0" y="0"/>
                  </a:moveTo>
                  <a:lnTo>
                    <a:pt x="345480" y="0"/>
                  </a:lnTo>
                  <a:lnTo>
                    <a:pt x="345480" y="498888"/>
                  </a:lnTo>
                  <a:lnTo>
                    <a:pt x="0" y="49888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2" name="TextBox 22"/>
            <p:cNvSpPr txBox="1"/>
            <p:nvPr/>
          </p:nvSpPr>
          <p:spPr>
            <a:xfrm>
              <a:off x="391224" y="42460"/>
              <a:ext cx="2787700" cy="490985"/>
            </a:xfrm>
            <a:prstGeom prst="rect">
              <a:avLst/>
            </a:prstGeom>
          </p:spPr>
          <p:txBody>
            <a:bodyPr lIns="0" tIns="0" rIns="0" bIns="0" rtlCol="0" anchor="t">
              <a:spAutoFit/>
            </a:bodyPr>
            <a:lstStyle/>
            <a:p>
              <a:pPr algn="l">
                <a:lnSpc>
                  <a:spcPts val="1449"/>
                </a:lnSpc>
              </a:pPr>
              <a:r>
                <a:rPr lang="en-US" sz="1260" b="1">
                  <a:solidFill>
                    <a:srgbClr val="000000"/>
                  </a:solidFill>
                  <a:latin typeface="Proxima Nova Bold"/>
                  <a:ea typeface="Proxima Nova Bold"/>
                  <a:cs typeface="Proxima Nova Bold"/>
                  <a:sym typeface="Proxima Nova Bold"/>
                </a:rPr>
                <a:t>Phase 2: Classroom </a:t>
              </a:r>
            </a:p>
            <a:p>
              <a:pPr algn="l">
                <a:lnSpc>
                  <a:spcPts val="1449"/>
                </a:lnSpc>
              </a:pPr>
              <a:r>
                <a:rPr lang="en-US" sz="1260" b="1">
                  <a:solidFill>
                    <a:srgbClr val="000000"/>
                  </a:solidFill>
                  <a:latin typeface="Proxima Nova Bold"/>
                  <a:ea typeface="Proxima Nova Bold"/>
                  <a:cs typeface="Proxima Nova Bold"/>
                  <a:sym typeface="Proxima Nova Bold"/>
                </a:rPr>
                <a:t>Implementation</a:t>
              </a:r>
            </a:p>
          </p:txBody>
        </p:sp>
      </p:grpSp>
      <p:grpSp>
        <p:nvGrpSpPr>
          <p:cNvPr id="23" name="Group 23"/>
          <p:cNvGrpSpPr/>
          <p:nvPr/>
        </p:nvGrpSpPr>
        <p:grpSpPr>
          <a:xfrm>
            <a:off x="8609006" y="1505377"/>
            <a:ext cx="1709169" cy="400084"/>
            <a:chOff x="0" y="0"/>
            <a:chExt cx="2278892" cy="533445"/>
          </a:xfrm>
        </p:grpSpPr>
        <p:sp>
          <p:nvSpPr>
            <p:cNvPr id="24" name="Freeform 24"/>
            <p:cNvSpPr/>
            <p:nvPr/>
          </p:nvSpPr>
          <p:spPr>
            <a:xfrm rot="-10800000">
              <a:off x="0" y="0"/>
              <a:ext cx="345480" cy="498888"/>
            </a:xfrm>
            <a:custGeom>
              <a:avLst/>
              <a:gdLst/>
              <a:ahLst/>
              <a:cxnLst/>
              <a:rect l="l" t="t" r="r" b="b"/>
              <a:pathLst>
                <a:path w="345480" h="498888">
                  <a:moveTo>
                    <a:pt x="0" y="0"/>
                  </a:moveTo>
                  <a:lnTo>
                    <a:pt x="345480" y="0"/>
                  </a:lnTo>
                  <a:lnTo>
                    <a:pt x="345480" y="498888"/>
                  </a:lnTo>
                  <a:lnTo>
                    <a:pt x="0" y="49888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5" name="TextBox 25"/>
            <p:cNvSpPr txBox="1"/>
            <p:nvPr/>
          </p:nvSpPr>
          <p:spPr>
            <a:xfrm>
              <a:off x="391224" y="42460"/>
              <a:ext cx="1887668" cy="490985"/>
            </a:xfrm>
            <a:prstGeom prst="rect">
              <a:avLst/>
            </a:prstGeom>
          </p:spPr>
          <p:txBody>
            <a:bodyPr lIns="0" tIns="0" rIns="0" bIns="0" rtlCol="0" anchor="t">
              <a:spAutoFit/>
            </a:bodyPr>
            <a:lstStyle/>
            <a:p>
              <a:pPr algn="l">
                <a:lnSpc>
                  <a:spcPts val="1449"/>
                </a:lnSpc>
              </a:pPr>
              <a:r>
                <a:rPr lang="en-US" sz="1260" b="1">
                  <a:solidFill>
                    <a:srgbClr val="000000"/>
                  </a:solidFill>
                  <a:latin typeface="Proxima Nova Bold"/>
                  <a:ea typeface="Proxima Nova Bold"/>
                  <a:cs typeface="Proxima Nova Bold"/>
                  <a:sym typeface="Proxima Nova Bold"/>
                </a:rPr>
                <a:t>Phase 3: Deepen &amp; Sustain</a:t>
              </a:r>
            </a:p>
          </p:txBody>
        </p:sp>
      </p:grpSp>
      <p:grpSp>
        <p:nvGrpSpPr>
          <p:cNvPr id="26" name="Group 26"/>
          <p:cNvGrpSpPr/>
          <p:nvPr/>
        </p:nvGrpSpPr>
        <p:grpSpPr>
          <a:xfrm>
            <a:off x="1265648" y="1356883"/>
            <a:ext cx="2241092" cy="5012025"/>
            <a:chOff x="0" y="0"/>
            <a:chExt cx="867555" cy="1940219"/>
          </a:xfrm>
        </p:grpSpPr>
        <p:sp>
          <p:nvSpPr>
            <p:cNvPr id="27" name="Freeform 27"/>
            <p:cNvSpPr/>
            <p:nvPr/>
          </p:nvSpPr>
          <p:spPr>
            <a:xfrm>
              <a:off x="0" y="0"/>
              <a:ext cx="867555" cy="1940219"/>
            </a:xfrm>
            <a:custGeom>
              <a:avLst/>
              <a:gdLst/>
              <a:ahLst/>
              <a:cxnLst/>
              <a:rect l="l" t="t" r="r" b="b"/>
              <a:pathLst>
                <a:path w="867555" h="1940219">
                  <a:moveTo>
                    <a:pt x="48363" y="0"/>
                  </a:moveTo>
                  <a:lnTo>
                    <a:pt x="819192" y="0"/>
                  </a:lnTo>
                  <a:cubicBezTo>
                    <a:pt x="845902" y="0"/>
                    <a:pt x="867555" y="21653"/>
                    <a:pt x="867555" y="48363"/>
                  </a:cubicBezTo>
                  <a:lnTo>
                    <a:pt x="867555" y="1891856"/>
                  </a:lnTo>
                  <a:cubicBezTo>
                    <a:pt x="867555" y="1904682"/>
                    <a:pt x="862460" y="1916984"/>
                    <a:pt x="853390" y="1926054"/>
                  </a:cubicBezTo>
                  <a:cubicBezTo>
                    <a:pt x="844320" y="1935124"/>
                    <a:pt x="832019" y="1940219"/>
                    <a:pt x="819192" y="1940219"/>
                  </a:cubicBezTo>
                  <a:lnTo>
                    <a:pt x="48363" y="1940219"/>
                  </a:lnTo>
                  <a:cubicBezTo>
                    <a:pt x="35537" y="1940219"/>
                    <a:pt x="23235" y="1935124"/>
                    <a:pt x="14165" y="1926054"/>
                  </a:cubicBezTo>
                  <a:cubicBezTo>
                    <a:pt x="5095" y="1916984"/>
                    <a:pt x="0" y="1904682"/>
                    <a:pt x="0" y="1891856"/>
                  </a:cubicBezTo>
                  <a:lnTo>
                    <a:pt x="0" y="48363"/>
                  </a:lnTo>
                  <a:cubicBezTo>
                    <a:pt x="0" y="35537"/>
                    <a:pt x="5095" y="23235"/>
                    <a:pt x="14165" y="14165"/>
                  </a:cubicBezTo>
                  <a:cubicBezTo>
                    <a:pt x="23235" y="5095"/>
                    <a:pt x="35537" y="0"/>
                    <a:pt x="48363" y="0"/>
                  </a:cubicBezTo>
                  <a:close/>
                </a:path>
              </a:pathLst>
            </a:custGeom>
            <a:solidFill>
              <a:srgbClr val="B0207F">
                <a:alpha val="9804"/>
              </a:srgbClr>
            </a:solidFill>
            <a:ln w="38100" cap="sq">
              <a:solidFill>
                <a:srgbClr val="000000">
                  <a:alpha val="9804"/>
                </a:srgbClr>
              </a:solidFill>
              <a:prstDash val="solid"/>
              <a:miter/>
            </a:ln>
          </p:spPr>
          <p:txBody>
            <a:bodyPr/>
            <a:lstStyle/>
            <a:p>
              <a:endParaRPr lang="en-US"/>
            </a:p>
          </p:txBody>
        </p:sp>
        <p:sp>
          <p:nvSpPr>
            <p:cNvPr id="28" name="TextBox 28"/>
            <p:cNvSpPr txBox="1"/>
            <p:nvPr/>
          </p:nvSpPr>
          <p:spPr>
            <a:xfrm>
              <a:off x="0" y="-28575"/>
              <a:ext cx="867555" cy="1968794"/>
            </a:xfrm>
            <a:prstGeom prst="rect">
              <a:avLst/>
            </a:prstGeom>
          </p:spPr>
          <p:txBody>
            <a:bodyPr lIns="50800" tIns="50800" rIns="50800" bIns="50800" rtlCol="0" anchor="ctr"/>
            <a:lstStyle/>
            <a:p>
              <a:pPr algn="ctr">
                <a:lnSpc>
                  <a:spcPts val="1891"/>
                </a:lnSpc>
              </a:pPr>
              <a:endParaRPr/>
            </a:p>
          </p:txBody>
        </p:sp>
      </p:grpSp>
      <p:sp>
        <p:nvSpPr>
          <p:cNvPr id="29" name="TextBox 29"/>
          <p:cNvSpPr txBox="1"/>
          <p:nvPr/>
        </p:nvSpPr>
        <p:spPr>
          <a:xfrm>
            <a:off x="6125628" y="2032219"/>
            <a:ext cx="1960462" cy="3380685"/>
          </a:xfrm>
          <a:prstGeom prst="rect">
            <a:avLst/>
          </a:prstGeom>
        </p:spPr>
        <p:txBody>
          <a:bodyPr lIns="0" tIns="0" rIns="0" bIns="0" rtlCol="0" anchor="t">
            <a:spAutoFit/>
          </a:bodyPr>
          <a:lstStyle/>
          <a:p>
            <a:pPr algn="l">
              <a:lnSpc>
                <a:spcPts val="1683"/>
              </a:lnSpc>
            </a:pPr>
            <a:r>
              <a:rPr lang="en-US" sz="1202">
                <a:solidFill>
                  <a:srgbClr val="000000"/>
                </a:solidFill>
                <a:latin typeface="Proxima Nova"/>
                <a:ea typeface="Proxima Nova"/>
                <a:cs typeface="Proxima Nova"/>
                <a:sym typeface="Proxima Nova"/>
              </a:rPr>
              <a:t>Format:</a:t>
            </a:r>
          </a:p>
          <a:p>
            <a:pPr marL="259543" lvl="1" indent="-129772" algn="l">
              <a:lnSpc>
                <a:spcPts val="1683"/>
              </a:lnSpc>
              <a:buFont typeface="Arial"/>
              <a:buChar char="•"/>
            </a:pPr>
            <a:r>
              <a:rPr lang="en-US" sz="1202">
                <a:solidFill>
                  <a:srgbClr val="000000"/>
                </a:solidFill>
                <a:latin typeface="Proxima Nova"/>
                <a:ea typeface="Proxima Nova"/>
                <a:cs typeface="Proxima Nova"/>
                <a:sym typeface="Proxima Nova"/>
              </a:rPr>
              <a:t>Design workshops, onsite and virtual coaching, in-class modeling, and classroom observations</a:t>
            </a:r>
          </a:p>
          <a:p>
            <a:pPr algn="l">
              <a:lnSpc>
                <a:spcPts val="1543"/>
              </a:lnSpc>
            </a:pPr>
            <a:endParaRPr lang="en-US" sz="1202">
              <a:solidFill>
                <a:srgbClr val="000000"/>
              </a:solidFill>
              <a:latin typeface="Proxima Nova"/>
              <a:ea typeface="Proxima Nova"/>
              <a:cs typeface="Proxima Nova"/>
              <a:sym typeface="Proxima Nova"/>
            </a:endParaRPr>
          </a:p>
          <a:p>
            <a:pPr algn="l">
              <a:lnSpc>
                <a:spcPts val="1543"/>
              </a:lnSpc>
            </a:pPr>
            <a:endParaRPr lang="en-US" sz="1202">
              <a:solidFill>
                <a:srgbClr val="000000"/>
              </a:solidFill>
              <a:latin typeface="Proxima Nova"/>
              <a:ea typeface="Proxima Nova"/>
              <a:cs typeface="Proxima Nova"/>
              <a:sym typeface="Proxima Nova"/>
            </a:endParaRPr>
          </a:p>
          <a:p>
            <a:pPr algn="l">
              <a:lnSpc>
                <a:spcPts val="1543"/>
              </a:lnSpc>
            </a:pPr>
            <a:endParaRPr lang="en-US" sz="1202">
              <a:solidFill>
                <a:srgbClr val="000000"/>
              </a:solidFill>
              <a:latin typeface="Proxima Nova"/>
              <a:ea typeface="Proxima Nova"/>
              <a:cs typeface="Proxima Nova"/>
              <a:sym typeface="Proxima Nova"/>
            </a:endParaRPr>
          </a:p>
          <a:p>
            <a:pPr algn="l">
              <a:lnSpc>
                <a:spcPts val="1403"/>
              </a:lnSpc>
            </a:pPr>
            <a:r>
              <a:rPr lang="en-US" sz="1002">
                <a:solidFill>
                  <a:srgbClr val="000000"/>
                </a:solidFill>
                <a:latin typeface="Proxima Nova"/>
                <a:ea typeface="Proxima Nova"/>
                <a:cs typeface="Proxima Nova"/>
                <a:sym typeface="Proxima Nova"/>
              </a:rPr>
              <a:t>Outcomes:</a:t>
            </a:r>
          </a:p>
          <a:p>
            <a:pPr marL="216364" lvl="1" indent="-108182" algn="l">
              <a:lnSpc>
                <a:spcPts val="1403"/>
              </a:lnSpc>
              <a:buFont typeface="Arial"/>
              <a:buChar char="•"/>
            </a:pPr>
            <a:r>
              <a:rPr lang="en-US" sz="1002">
                <a:solidFill>
                  <a:srgbClr val="000000"/>
                </a:solidFill>
                <a:latin typeface="Proxima Nova"/>
                <a:ea typeface="Proxima Nova"/>
                <a:cs typeface="Proxima Nova"/>
                <a:sym typeface="Proxima Nova"/>
              </a:rPr>
              <a:t>Classrooms that function as cohesive, connected communities where children feel safe to learn</a:t>
            </a:r>
          </a:p>
          <a:p>
            <a:pPr marL="216364" lvl="1" indent="-108182" algn="l">
              <a:lnSpc>
                <a:spcPts val="1403"/>
              </a:lnSpc>
              <a:buFont typeface="Arial"/>
              <a:buChar char="•"/>
            </a:pPr>
            <a:r>
              <a:rPr lang="en-US" sz="1002">
                <a:solidFill>
                  <a:srgbClr val="000000"/>
                </a:solidFill>
                <a:latin typeface="Proxima Nova"/>
                <a:ea typeface="Proxima Nova"/>
                <a:cs typeface="Proxima Nova"/>
                <a:sym typeface="Proxima Nova"/>
              </a:rPr>
              <a:t>Teachers equipped with practical tools, scripts, and rituals they can use every day</a:t>
            </a:r>
          </a:p>
          <a:p>
            <a:pPr algn="l">
              <a:lnSpc>
                <a:spcPts val="1543"/>
              </a:lnSpc>
            </a:pPr>
            <a:endParaRPr lang="en-US" sz="1002">
              <a:solidFill>
                <a:srgbClr val="000000"/>
              </a:solidFill>
              <a:latin typeface="Proxima Nova"/>
              <a:ea typeface="Proxima Nova"/>
              <a:cs typeface="Proxima Nova"/>
              <a:sym typeface="Proxima Nova"/>
            </a:endParaRPr>
          </a:p>
        </p:txBody>
      </p:sp>
      <p:sp>
        <p:nvSpPr>
          <p:cNvPr id="30" name="Freeform 30"/>
          <p:cNvSpPr/>
          <p:nvPr/>
        </p:nvSpPr>
        <p:spPr>
          <a:xfrm>
            <a:off x="4224710" y="5950779"/>
            <a:ext cx="463693" cy="456517"/>
          </a:xfrm>
          <a:custGeom>
            <a:avLst/>
            <a:gdLst/>
            <a:ahLst/>
            <a:cxnLst/>
            <a:rect l="l" t="t" r="r" b="b"/>
            <a:pathLst>
              <a:path w="463693" h="456517">
                <a:moveTo>
                  <a:pt x="0" y="0"/>
                </a:moveTo>
                <a:lnTo>
                  <a:pt x="463693" y="0"/>
                </a:lnTo>
                <a:lnTo>
                  <a:pt x="463693" y="456517"/>
                </a:lnTo>
                <a:lnTo>
                  <a:pt x="0" y="456517"/>
                </a:lnTo>
                <a:lnTo>
                  <a:pt x="0" y="0"/>
                </a:lnTo>
                <a:close/>
              </a:path>
            </a:pathLst>
          </a:custGeom>
          <a:blipFill>
            <a:blip r:embed="rId6"/>
            <a:stretch>
              <a:fillRect r="-96843" b="-101239"/>
            </a:stretch>
          </a:blipFill>
        </p:spPr>
        <p:txBody>
          <a:bodyPr/>
          <a:lstStyle/>
          <a:p>
            <a:endParaRPr lang="en-US"/>
          </a:p>
        </p:txBody>
      </p:sp>
      <p:sp>
        <p:nvSpPr>
          <p:cNvPr id="31" name="Freeform 31"/>
          <p:cNvSpPr/>
          <p:nvPr/>
        </p:nvSpPr>
        <p:spPr>
          <a:xfrm>
            <a:off x="4726503" y="5950779"/>
            <a:ext cx="463693" cy="456517"/>
          </a:xfrm>
          <a:custGeom>
            <a:avLst/>
            <a:gdLst/>
            <a:ahLst/>
            <a:cxnLst/>
            <a:rect l="l" t="t" r="r" b="b"/>
            <a:pathLst>
              <a:path w="463693" h="456517">
                <a:moveTo>
                  <a:pt x="0" y="0"/>
                </a:moveTo>
                <a:lnTo>
                  <a:pt x="463693" y="0"/>
                </a:lnTo>
                <a:lnTo>
                  <a:pt x="463693" y="456517"/>
                </a:lnTo>
                <a:lnTo>
                  <a:pt x="0" y="456517"/>
                </a:lnTo>
                <a:lnTo>
                  <a:pt x="0" y="0"/>
                </a:lnTo>
                <a:close/>
              </a:path>
            </a:pathLst>
          </a:custGeom>
          <a:blipFill>
            <a:blip r:embed="rId6"/>
            <a:stretch>
              <a:fillRect t="-99338" r="-96843" b="-1900"/>
            </a:stretch>
          </a:blipFill>
        </p:spPr>
        <p:txBody>
          <a:bodyPr/>
          <a:lstStyle/>
          <a:p>
            <a:endParaRPr lang="en-US"/>
          </a:p>
        </p:txBody>
      </p:sp>
      <p:sp>
        <p:nvSpPr>
          <p:cNvPr id="32" name="Freeform 32"/>
          <p:cNvSpPr/>
          <p:nvPr/>
        </p:nvSpPr>
        <p:spPr>
          <a:xfrm>
            <a:off x="6604145" y="5977310"/>
            <a:ext cx="463693" cy="456517"/>
          </a:xfrm>
          <a:custGeom>
            <a:avLst/>
            <a:gdLst/>
            <a:ahLst/>
            <a:cxnLst/>
            <a:rect l="l" t="t" r="r" b="b"/>
            <a:pathLst>
              <a:path w="463693" h="456517">
                <a:moveTo>
                  <a:pt x="0" y="0"/>
                </a:moveTo>
                <a:lnTo>
                  <a:pt x="463693" y="0"/>
                </a:lnTo>
                <a:lnTo>
                  <a:pt x="463693" y="456517"/>
                </a:lnTo>
                <a:lnTo>
                  <a:pt x="0" y="456517"/>
                </a:lnTo>
                <a:lnTo>
                  <a:pt x="0" y="0"/>
                </a:lnTo>
                <a:close/>
              </a:path>
            </a:pathLst>
          </a:custGeom>
          <a:blipFill>
            <a:blip r:embed="rId6"/>
            <a:stretch>
              <a:fillRect l="-96843" b="-101239"/>
            </a:stretch>
          </a:blipFill>
        </p:spPr>
        <p:txBody>
          <a:bodyPr/>
          <a:lstStyle/>
          <a:p>
            <a:endParaRPr lang="en-US"/>
          </a:p>
        </p:txBody>
      </p:sp>
      <p:sp>
        <p:nvSpPr>
          <p:cNvPr id="33" name="Freeform 33"/>
          <p:cNvSpPr/>
          <p:nvPr/>
        </p:nvSpPr>
        <p:spPr>
          <a:xfrm>
            <a:off x="7105859" y="5977310"/>
            <a:ext cx="463693" cy="456517"/>
          </a:xfrm>
          <a:custGeom>
            <a:avLst/>
            <a:gdLst/>
            <a:ahLst/>
            <a:cxnLst/>
            <a:rect l="l" t="t" r="r" b="b"/>
            <a:pathLst>
              <a:path w="463693" h="456517">
                <a:moveTo>
                  <a:pt x="0" y="0"/>
                </a:moveTo>
                <a:lnTo>
                  <a:pt x="463693" y="0"/>
                </a:lnTo>
                <a:lnTo>
                  <a:pt x="463693" y="456517"/>
                </a:lnTo>
                <a:lnTo>
                  <a:pt x="0" y="456517"/>
                </a:lnTo>
                <a:lnTo>
                  <a:pt x="0" y="0"/>
                </a:lnTo>
                <a:close/>
              </a:path>
            </a:pathLst>
          </a:custGeom>
          <a:blipFill>
            <a:blip r:embed="rId6"/>
            <a:stretch>
              <a:fillRect l="-96843" t="-99338" b="-1900"/>
            </a:stretch>
          </a:blipFill>
        </p:spPr>
        <p:txBody>
          <a:bodyPr/>
          <a:lstStyle/>
          <a:p>
            <a:endParaRPr lang="en-US"/>
          </a:p>
        </p:txBody>
      </p:sp>
      <p:sp>
        <p:nvSpPr>
          <p:cNvPr id="34" name="Freeform 34"/>
          <p:cNvSpPr/>
          <p:nvPr/>
        </p:nvSpPr>
        <p:spPr>
          <a:xfrm>
            <a:off x="9152719" y="5924248"/>
            <a:ext cx="512910" cy="509579"/>
          </a:xfrm>
          <a:custGeom>
            <a:avLst/>
            <a:gdLst/>
            <a:ahLst/>
            <a:cxnLst/>
            <a:rect l="l" t="t" r="r" b="b"/>
            <a:pathLst>
              <a:path w="512910" h="509579">
                <a:moveTo>
                  <a:pt x="0" y="0"/>
                </a:moveTo>
                <a:lnTo>
                  <a:pt x="512910" y="0"/>
                </a:lnTo>
                <a:lnTo>
                  <a:pt x="512910" y="509579"/>
                </a:lnTo>
                <a:lnTo>
                  <a:pt x="0" y="509579"/>
                </a:lnTo>
                <a:lnTo>
                  <a:pt x="0" y="0"/>
                </a:lnTo>
                <a:close/>
              </a:path>
            </a:pathLst>
          </a:custGeom>
          <a:blipFill>
            <a:blip r:embed="rId7"/>
            <a:stretch>
              <a:fillRect/>
            </a:stretch>
          </a:blipFill>
        </p:spPr>
        <p:txBody>
          <a:bodyPr/>
          <a:lstStyle/>
          <a:p>
            <a:endParaRPr lang="en-US"/>
          </a:p>
        </p:txBody>
      </p:sp>
      <p:sp>
        <p:nvSpPr>
          <p:cNvPr id="35" name="TextBox 35"/>
          <p:cNvSpPr txBox="1"/>
          <p:nvPr/>
        </p:nvSpPr>
        <p:spPr>
          <a:xfrm>
            <a:off x="8428943" y="2013169"/>
            <a:ext cx="1960462" cy="3342585"/>
          </a:xfrm>
          <a:prstGeom prst="rect">
            <a:avLst/>
          </a:prstGeom>
        </p:spPr>
        <p:txBody>
          <a:bodyPr lIns="0" tIns="0" rIns="0" bIns="0" rtlCol="0" anchor="t">
            <a:spAutoFit/>
          </a:bodyPr>
          <a:lstStyle/>
          <a:p>
            <a:pPr algn="l">
              <a:lnSpc>
                <a:spcPts val="1822"/>
              </a:lnSpc>
            </a:pPr>
            <a:r>
              <a:rPr lang="en-US" sz="1302">
                <a:solidFill>
                  <a:srgbClr val="000000"/>
                </a:solidFill>
                <a:latin typeface="Proxima Nova"/>
                <a:ea typeface="Proxima Nova"/>
                <a:cs typeface="Proxima Nova"/>
                <a:sym typeface="Proxima Nova"/>
              </a:rPr>
              <a:t>Format:</a:t>
            </a:r>
          </a:p>
          <a:p>
            <a:pPr marL="281133" lvl="1" indent="-140566" algn="l">
              <a:lnSpc>
                <a:spcPts val="1822"/>
              </a:lnSpc>
              <a:buFont typeface="Arial"/>
              <a:buChar char="•"/>
            </a:pPr>
            <a:r>
              <a:rPr lang="en-US" sz="1302">
                <a:solidFill>
                  <a:srgbClr val="000000"/>
                </a:solidFill>
                <a:latin typeface="Proxima Nova"/>
                <a:ea typeface="Proxima Nova"/>
                <a:cs typeface="Proxima Nova"/>
                <a:sym typeface="Proxima Nova"/>
              </a:rPr>
              <a:t>Train-the-Trainer pathways, leadership development and certification, systems and process integration</a:t>
            </a:r>
          </a:p>
          <a:p>
            <a:pPr algn="l">
              <a:lnSpc>
                <a:spcPts val="1543"/>
              </a:lnSpc>
            </a:pPr>
            <a:endParaRPr lang="en-US" sz="1302">
              <a:solidFill>
                <a:srgbClr val="000000"/>
              </a:solidFill>
              <a:latin typeface="Proxima Nova"/>
              <a:ea typeface="Proxima Nova"/>
              <a:cs typeface="Proxima Nova"/>
              <a:sym typeface="Proxima Nova"/>
            </a:endParaRPr>
          </a:p>
          <a:p>
            <a:pPr algn="l">
              <a:lnSpc>
                <a:spcPts val="1403"/>
              </a:lnSpc>
            </a:pPr>
            <a:r>
              <a:rPr lang="en-US" sz="1002">
                <a:solidFill>
                  <a:srgbClr val="000000"/>
                </a:solidFill>
                <a:latin typeface="Proxima Nova"/>
                <a:ea typeface="Proxima Nova"/>
                <a:cs typeface="Proxima Nova"/>
                <a:sym typeface="Proxima Nova"/>
              </a:rPr>
              <a:t>Outcomes:</a:t>
            </a:r>
          </a:p>
          <a:p>
            <a:pPr marL="216364" lvl="1" indent="-108182" algn="l">
              <a:lnSpc>
                <a:spcPts val="1403"/>
              </a:lnSpc>
              <a:buFont typeface="Arial"/>
              <a:buChar char="•"/>
            </a:pPr>
            <a:r>
              <a:rPr lang="en-US" sz="1002">
                <a:solidFill>
                  <a:srgbClr val="000000"/>
                </a:solidFill>
                <a:latin typeface="Proxima Nova"/>
                <a:ea typeface="Proxima Nova"/>
                <a:cs typeface="Proxima Nova"/>
                <a:sym typeface="Proxima Nova"/>
              </a:rPr>
              <a:t>A self-sustaining ecosystem of regulated adults and children, supported by internal experts</a:t>
            </a:r>
          </a:p>
          <a:p>
            <a:pPr marL="216364" lvl="1" indent="-108182" algn="l">
              <a:lnSpc>
                <a:spcPts val="1403"/>
              </a:lnSpc>
              <a:buFont typeface="Arial"/>
              <a:buChar char="•"/>
            </a:pPr>
            <a:r>
              <a:rPr lang="en-US" sz="1002">
                <a:solidFill>
                  <a:srgbClr val="000000"/>
                </a:solidFill>
                <a:latin typeface="Proxima Nova"/>
                <a:ea typeface="Proxima Nova"/>
                <a:cs typeface="Proxima Nova"/>
                <a:sym typeface="Proxima Nova"/>
              </a:rPr>
              <a:t>Lasting improvements in school climate and adult practice that persist through leadership and staff transitions</a:t>
            </a:r>
          </a:p>
          <a:p>
            <a:pPr algn="l">
              <a:lnSpc>
                <a:spcPts val="1403"/>
              </a:lnSpc>
            </a:pPr>
            <a:endParaRPr lang="en-US" sz="1002">
              <a:solidFill>
                <a:srgbClr val="000000"/>
              </a:solidFill>
              <a:latin typeface="Proxima Nova"/>
              <a:ea typeface="Proxima Nova"/>
              <a:cs typeface="Proxima Nova"/>
              <a:sym typeface="Proxima Nova"/>
            </a:endParaRPr>
          </a:p>
        </p:txBody>
      </p:sp>
      <p:sp>
        <p:nvSpPr>
          <p:cNvPr id="36" name="TextBox 36"/>
          <p:cNvSpPr txBox="1"/>
          <p:nvPr/>
        </p:nvSpPr>
        <p:spPr>
          <a:xfrm>
            <a:off x="1445210" y="2013169"/>
            <a:ext cx="1960462" cy="3436566"/>
          </a:xfrm>
          <a:prstGeom prst="rect">
            <a:avLst/>
          </a:prstGeom>
        </p:spPr>
        <p:txBody>
          <a:bodyPr lIns="0" tIns="0" rIns="0" bIns="0" rtlCol="0" anchor="t">
            <a:spAutoFit/>
          </a:bodyPr>
          <a:lstStyle/>
          <a:p>
            <a:pPr algn="l">
              <a:lnSpc>
                <a:spcPts val="1822"/>
              </a:lnSpc>
            </a:pPr>
            <a:r>
              <a:rPr lang="en-US" sz="1302">
                <a:solidFill>
                  <a:srgbClr val="000000"/>
                </a:solidFill>
                <a:latin typeface="Proxima Nova"/>
                <a:ea typeface="Proxima Nova"/>
                <a:cs typeface="Proxima Nova"/>
                <a:sym typeface="Proxima Nova"/>
              </a:rPr>
              <a:t>Format:</a:t>
            </a:r>
          </a:p>
          <a:p>
            <a:pPr marL="281133" lvl="1" indent="-140566" algn="l">
              <a:lnSpc>
                <a:spcPts val="1822"/>
              </a:lnSpc>
              <a:buFont typeface="Arial"/>
              <a:buChar char="•"/>
            </a:pPr>
            <a:r>
              <a:rPr lang="en-US" sz="1302">
                <a:solidFill>
                  <a:srgbClr val="000000"/>
                </a:solidFill>
                <a:latin typeface="Proxima Nova"/>
                <a:ea typeface="Proxima Nova"/>
                <a:cs typeface="Proxima Nova"/>
                <a:sym typeface="Proxima Nova"/>
              </a:rPr>
              <a:t>Executive strategy sessions, data review, and school/ classroom walk-throughs</a:t>
            </a:r>
          </a:p>
          <a:p>
            <a:pPr algn="l">
              <a:lnSpc>
                <a:spcPts val="1543"/>
              </a:lnSpc>
            </a:pPr>
            <a:endParaRPr lang="en-US" sz="1302">
              <a:solidFill>
                <a:srgbClr val="000000"/>
              </a:solidFill>
              <a:latin typeface="Proxima Nova"/>
              <a:ea typeface="Proxima Nova"/>
              <a:cs typeface="Proxima Nova"/>
              <a:sym typeface="Proxima Nova"/>
            </a:endParaRPr>
          </a:p>
          <a:p>
            <a:pPr algn="l">
              <a:lnSpc>
                <a:spcPts val="1543"/>
              </a:lnSpc>
            </a:pPr>
            <a:endParaRPr lang="en-US" sz="1302">
              <a:solidFill>
                <a:srgbClr val="000000"/>
              </a:solidFill>
              <a:latin typeface="Proxima Nova"/>
              <a:ea typeface="Proxima Nova"/>
              <a:cs typeface="Proxima Nova"/>
              <a:sym typeface="Proxima Nova"/>
            </a:endParaRPr>
          </a:p>
          <a:p>
            <a:pPr algn="l">
              <a:lnSpc>
                <a:spcPts val="1543"/>
              </a:lnSpc>
            </a:pPr>
            <a:endParaRPr lang="en-US" sz="1302">
              <a:solidFill>
                <a:srgbClr val="000000"/>
              </a:solidFill>
              <a:latin typeface="Proxima Nova"/>
              <a:ea typeface="Proxima Nova"/>
              <a:cs typeface="Proxima Nova"/>
              <a:sym typeface="Proxima Nova"/>
            </a:endParaRPr>
          </a:p>
          <a:p>
            <a:pPr algn="l">
              <a:lnSpc>
                <a:spcPts val="1543"/>
              </a:lnSpc>
            </a:pPr>
            <a:r>
              <a:rPr lang="en-US" sz="1102">
                <a:solidFill>
                  <a:srgbClr val="000000"/>
                </a:solidFill>
                <a:latin typeface="Proxima Nova"/>
                <a:ea typeface="Proxima Nova"/>
                <a:cs typeface="Proxima Nova"/>
                <a:sym typeface="Proxima Nova"/>
              </a:rPr>
              <a:t>Outcomes:</a:t>
            </a:r>
          </a:p>
          <a:p>
            <a:pPr marL="237954" lvl="1" indent="-118977" algn="l">
              <a:lnSpc>
                <a:spcPts val="1543"/>
              </a:lnSpc>
              <a:buFont typeface="Arial"/>
              <a:buChar char="•"/>
            </a:pPr>
            <a:r>
              <a:rPr lang="en-US" sz="1102">
                <a:solidFill>
                  <a:srgbClr val="000000"/>
                </a:solidFill>
                <a:latin typeface="Proxima Nova"/>
                <a:ea typeface="Proxima Nova"/>
                <a:cs typeface="Proxima Nova"/>
                <a:sym typeface="Proxima Nova"/>
              </a:rPr>
              <a:t>A clear, customized implementation pathway  with milestones, roles, and measures of success</a:t>
            </a:r>
          </a:p>
          <a:p>
            <a:pPr marL="237954" lvl="1" indent="-118977" algn="l">
              <a:lnSpc>
                <a:spcPts val="1543"/>
              </a:lnSpc>
              <a:buFont typeface="Arial"/>
              <a:buChar char="•"/>
            </a:pPr>
            <a:r>
              <a:rPr lang="en-US" sz="1102">
                <a:solidFill>
                  <a:srgbClr val="000000"/>
                </a:solidFill>
                <a:latin typeface="Proxima Nova"/>
                <a:ea typeface="Proxima Nova"/>
                <a:cs typeface="Proxima Nova"/>
                <a:sym typeface="Proxima Nova"/>
              </a:rPr>
              <a:t>Strong administrative buy-in and a shared vision that anchors all future phases</a:t>
            </a:r>
          </a:p>
          <a:p>
            <a:pPr algn="l">
              <a:lnSpc>
                <a:spcPts val="1543"/>
              </a:lnSpc>
            </a:pPr>
            <a:endParaRPr lang="en-US" sz="1102">
              <a:solidFill>
                <a:srgbClr val="000000"/>
              </a:solidFill>
              <a:latin typeface="Proxima Nova"/>
              <a:ea typeface="Proxima Nova"/>
              <a:cs typeface="Proxima Nova"/>
              <a:sym typeface="Proxima Nova"/>
            </a:endParaRPr>
          </a:p>
        </p:txBody>
      </p:sp>
      <p:sp>
        <p:nvSpPr>
          <p:cNvPr id="37" name="TextBox 37"/>
          <p:cNvSpPr txBox="1"/>
          <p:nvPr/>
        </p:nvSpPr>
        <p:spPr>
          <a:xfrm>
            <a:off x="632305" y="356606"/>
            <a:ext cx="9520530" cy="323663"/>
          </a:xfrm>
          <a:prstGeom prst="rect">
            <a:avLst/>
          </a:prstGeom>
        </p:spPr>
        <p:txBody>
          <a:bodyPr lIns="0" tIns="0" rIns="0" bIns="0" rtlCol="0" anchor="t">
            <a:spAutoFit/>
          </a:bodyPr>
          <a:lstStyle/>
          <a:p>
            <a:pPr algn="l">
              <a:lnSpc>
                <a:spcPts val="2635"/>
              </a:lnSpc>
            </a:pPr>
            <a:r>
              <a:rPr lang="en-US" sz="1882" b="1">
                <a:solidFill>
                  <a:srgbClr val="FFFFFF"/>
                </a:solidFill>
                <a:latin typeface="Gotham Bold"/>
                <a:ea typeface="Gotham Bold"/>
                <a:cs typeface="Gotham Bold"/>
                <a:sym typeface="Gotham Bold"/>
              </a:rPr>
              <a:t>How We Partner With You</a:t>
            </a:r>
            <a:r>
              <a:rPr lang="en-US" sz="1882">
                <a:solidFill>
                  <a:srgbClr val="FFFFFF"/>
                </a:solidFill>
                <a:latin typeface="Gotham"/>
                <a:ea typeface="Gotham"/>
                <a:cs typeface="Gotham"/>
                <a:sym typeface="Gotham"/>
              </a:rPr>
              <a:t>: The Conscious Discipline Methodology</a:t>
            </a:r>
          </a:p>
        </p:txBody>
      </p:sp>
      <p:sp>
        <p:nvSpPr>
          <p:cNvPr id="38" name="TextBox 38"/>
          <p:cNvSpPr txBox="1"/>
          <p:nvPr/>
        </p:nvSpPr>
        <p:spPr>
          <a:xfrm>
            <a:off x="685800" y="866775"/>
            <a:ext cx="10115779" cy="223408"/>
          </a:xfrm>
          <a:prstGeom prst="rect">
            <a:avLst/>
          </a:prstGeom>
        </p:spPr>
        <p:txBody>
          <a:bodyPr lIns="0" tIns="0" rIns="0" bIns="0" rtlCol="0" anchor="t">
            <a:spAutoFit/>
          </a:bodyPr>
          <a:lstStyle/>
          <a:p>
            <a:pPr algn="l">
              <a:lnSpc>
                <a:spcPts val="1861"/>
              </a:lnSpc>
              <a:spcBef>
                <a:spcPct val="0"/>
              </a:spcBef>
            </a:pPr>
            <a:r>
              <a:rPr lang="en-US" sz="1329" b="1" spc="19">
                <a:solidFill>
                  <a:srgbClr val="000000"/>
                </a:solidFill>
                <a:latin typeface="Gotham Bold"/>
                <a:ea typeface="Gotham Bold"/>
                <a:cs typeface="Gotham Bold"/>
                <a:sym typeface="Gotham Bold"/>
              </a:rPr>
              <a:t>We don’t just deliver training; we build capacity</a:t>
            </a:r>
            <a:r>
              <a:rPr lang="en-US" sz="1329" spc="19">
                <a:solidFill>
                  <a:srgbClr val="000000"/>
                </a:solidFill>
                <a:latin typeface="Gotham"/>
                <a:ea typeface="Gotham"/>
                <a:cs typeface="Gotham"/>
                <a:sym typeface="Gotham"/>
              </a:rPr>
              <a:t>. </a:t>
            </a:r>
          </a:p>
        </p:txBody>
      </p:sp>
      <p:sp>
        <p:nvSpPr>
          <p:cNvPr id="39" name="TextBox 39"/>
          <p:cNvSpPr txBox="1"/>
          <p:nvPr/>
        </p:nvSpPr>
        <p:spPr>
          <a:xfrm>
            <a:off x="3807470" y="2013169"/>
            <a:ext cx="1960462" cy="3512766"/>
          </a:xfrm>
          <a:prstGeom prst="rect">
            <a:avLst/>
          </a:prstGeom>
        </p:spPr>
        <p:txBody>
          <a:bodyPr lIns="0" tIns="0" rIns="0" bIns="0" rtlCol="0" anchor="t">
            <a:spAutoFit/>
          </a:bodyPr>
          <a:lstStyle/>
          <a:p>
            <a:pPr algn="l">
              <a:lnSpc>
                <a:spcPts val="1822"/>
              </a:lnSpc>
            </a:pPr>
            <a:r>
              <a:rPr lang="en-US" sz="1302">
                <a:solidFill>
                  <a:srgbClr val="000000"/>
                </a:solidFill>
                <a:latin typeface="Proxima Nova"/>
                <a:ea typeface="Proxima Nova"/>
                <a:cs typeface="Proxima Nova"/>
                <a:sym typeface="Proxima Nova"/>
              </a:rPr>
              <a:t>Format:</a:t>
            </a:r>
          </a:p>
          <a:p>
            <a:pPr marL="281133" lvl="1" indent="-140566" algn="l">
              <a:lnSpc>
                <a:spcPts val="1822"/>
              </a:lnSpc>
              <a:buFont typeface="Arial"/>
              <a:buChar char="•"/>
            </a:pPr>
            <a:r>
              <a:rPr lang="en-US" sz="1302">
                <a:solidFill>
                  <a:srgbClr val="000000"/>
                </a:solidFill>
                <a:latin typeface="Proxima Nova"/>
                <a:ea typeface="Proxima Nova"/>
                <a:cs typeface="Proxima Nova"/>
                <a:sym typeface="Proxima Nova"/>
              </a:rPr>
              <a:t>Foundational workshops, intensive mindset training, and leadership development</a:t>
            </a:r>
          </a:p>
          <a:p>
            <a:pPr algn="l">
              <a:lnSpc>
                <a:spcPts val="1822"/>
              </a:lnSpc>
            </a:pPr>
            <a:endParaRPr lang="en-US" sz="1302">
              <a:solidFill>
                <a:srgbClr val="000000"/>
              </a:solidFill>
              <a:latin typeface="Proxima Nova"/>
              <a:ea typeface="Proxima Nova"/>
              <a:cs typeface="Proxima Nova"/>
              <a:sym typeface="Proxima Nova"/>
            </a:endParaRPr>
          </a:p>
          <a:p>
            <a:pPr algn="l">
              <a:lnSpc>
                <a:spcPts val="1543"/>
              </a:lnSpc>
            </a:pPr>
            <a:endParaRPr lang="en-US" sz="1302">
              <a:solidFill>
                <a:srgbClr val="000000"/>
              </a:solidFill>
              <a:latin typeface="Proxima Nova"/>
              <a:ea typeface="Proxima Nova"/>
              <a:cs typeface="Proxima Nova"/>
              <a:sym typeface="Proxima Nova"/>
            </a:endParaRPr>
          </a:p>
          <a:p>
            <a:pPr algn="l">
              <a:lnSpc>
                <a:spcPts val="1543"/>
              </a:lnSpc>
            </a:pPr>
            <a:r>
              <a:rPr lang="en-US" sz="1102">
                <a:solidFill>
                  <a:srgbClr val="000000"/>
                </a:solidFill>
                <a:latin typeface="Proxima Nova"/>
                <a:ea typeface="Proxima Nova"/>
                <a:cs typeface="Proxima Nova"/>
                <a:sym typeface="Proxima Nova"/>
              </a:rPr>
              <a:t>Outcomes:</a:t>
            </a:r>
          </a:p>
          <a:p>
            <a:pPr marL="237954" lvl="1" indent="-118977" algn="l">
              <a:lnSpc>
                <a:spcPts val="1543"/>
              </a:lnSpc>
              <a:buFont typeface="Arial"/>
              <a:buChar char="•"/>
            </a:pPr>
            <a:r>
              <a:rPr lang="en-US" sz="1102">
                <a:solidFill>
                  <a:srgbClr val="000000"/>
                </a:solidFill>
                <a:latin typeface="Proxima Nova"/>
                <a:ea typeface="Proxima Nova"/>
                <a:cs typeface="Proxima Nova"/>
                <a:sym typeface="Proxima Nova"/>
              </a:rPr>
              <a:t>A regulated, connected staff ready to model the social-emotional skills they will teach</a:t>
            </a:r>
          </a:p>
          <a:p>
            <a:pPr marL="237954" lvl="1" indent="-118977" algn="l">
              <a:lnSpc>
                <a:spcPts val="1543"/>
              </a:lnSpc>
              <a:buFont typeface="Arial"/>
              <a:buChar char="•"/>
            </a:pPr>
            <a:r>
              <a:rPr lang="en-US" sz="1102">
                <a:solidFill>
                  <a:srgbClr val="000000"/>
                </a:solidFill>
                <a:latin typeface="Proxima Nova"/>
                <a:ea typeface="Proxima Nova"/>
                <a:cs typeface="Proxima Nova"/>
                <a:sym typeface="Proxima Nova"/>
              </a:rPr>
              <a:t>Common language and practices that unify how adults respond to behavior</a:t>
            </a:r>
          </a:p>
          <a:p>
            <a:pPr algn="l">
              <a:lnSpc>
                <a:spcPts val="1543"/>
              </a:lnSpc>
            </a:pPr>
            <a:endParaRPr lang="en-US" sz="1102">
              <a:solidFill>
                <a:srgbClr val="000000"/>
              </a:solidFill>
              <a:latin typeface="Proxima Nova"/>
              <a:ea typeface="Proxima Nova"/>
              <a:cs typeface="Proxima Nova"/>
              <a:sym typeface="Proxima Nova"/>
            </a:endParaRPr>
          </a:p>
        </p:txBody>
      </p:sp>
      <p:sp>
        <p:nvSpPr>
          <p:cNvPr id="40" name="Freeform 40"/>
          <p:cNvSpPr/>
          <p:nvPr/>
        </p:nvSpPr>
        <p:spPr>
          <a:xfrm>
            <a:off x="2131022" y="5897716"/>
            <a:ext cx="512910" cy="509579"/>
          </a:xfrm>
          <a:custGeom>
            <a:avLst/>
            <a:gdLst/>
            <a:ahLst/>
            <a:cxnLst/>
            <a:rect l="l" t="t" r="r" b="b"/>
            <a:pathLst>
              <a:path w="512910" h="509579">
                <a:moveTo>
                  <a:pt x="0" y="0"/>
                </a:moveTo>
                <a:lnTo>
                  <a:pt x="512910" y="0"/>
                </a:lnTo>
                <a:lnTo>
                  <a:pt x="512910" y="509580"/>
                </a:lnTo>
                <a:lnTo>
                  <a:pt x="0" y="509580"/>
                </a:lnTo>
                <a:lnTo>
                  <a:pt x="0" y="0"/>
                </a:lnTo>
                <a:close/>
              </a:path>
            </a:pathLst>
          </a:custGeom>
          <a:blipFill>
            <a:blip r:embed="rId7"/>
            <a:stretch>
              <a:fillRect/>
            </a:stretch>
          </a:blipFill>
        </p:spPr>
        <p:txBody>
          <a:bodyPr/>
          <a:lstStyle/>
          <a:p>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a:extLst>
              <a:ext uri="{FF2B5EF4-FFF2-40B4-BE49-F238E27FC236}">
                <a16:creationId xmlns:a16="http://schemas.microsoft.com/office/drawing/2014/main" id="{9B11BA27-F0B0-C32C-6C0A-9DF02ED898A6}"/>
              </a:ext>
            </a:extLst>
          </p:cNvPr>
          <p:cNvSpPr/>
          <p:nvPr/>
        </p:nvSpPr>
        <p:spPr>
          <a:xfrm>
            <a:off x="-610785" y="382433"/>
            <a:ext cx="8383185" cy="907349"/>
          </a:xfrm>
          <a:prstGeom prst="roundRect">
            <a:avLst>
              <a:gd name="adj" fmla="val 50000"/>
            </a:avLst>
          </a:prstGeom>
          <a:solidFill>
            <a:srgbClr val="044E7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ounded Rectangle 31">
            <a:extLst>
              <a:ext uri="{FF2B5EF4-FFF2-40B4-BE49-F238E27FC236}">
                <a16:creationId xmlns:a16="http://schemas.microsoft.com/office/drawing/2014/main" id="{3D794157-2B67-0FAC-A4DF-25D1625EE786}"/>
              </a:ext>
            </a:extLst>
          </p:cNvPr>
          <p:cNvSpPr/>
          <p:nvPr/>
        </p:nvSpPr>
        <p:spPr>
          <a:xfrm>
            <a:off x="3356361" y="2461019"/>
            <a:ext cx="2669282" cy="3321152"/>
          </a:xfrm>
          <a:prstGeom prst="roundRect">
            <a:avLst>
              <a:gd name="adj" fmla="val 5996"/>
            </a:avLst>
          </a:prstGeom>
          <a:solidFill>
            <a:srgbClr val="26B9D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2D85D4FE-AFC2-ED34-6118-3BEE1ED02963}"/>
              </a:ext>
            </a:extLst>
          </p:cNvPr>
          <p:cNvSpPr txBox="1"/>
          <p:nvPr/>
        </p:nvSpPr>
        <p:spPr>
          <a:xfrm>
            <a:off x="3072525" y="3424297"/>
            <a:ext cx="3229832" cy="2185214"/>
          </a:xfrm>
          <a:prstGeom prst="rect">
            <a:avLst/>
          </a:prstGeom>
          <a:noFill/>
        </p:spPr>
        <p:txBody>
          <a:bodyPr wrap="square">
            <a:spAutoFit/>
          </a:bodyPr>
          <a:lstStyle/>
          <a:p>
            <a:pPr algn="ctr"/>
            <a:r>
              <a:rPr lang="en-US" sz="1400">
                <a:solidFill>
                  <a:srgbClr val="FFFFFF"/>
                </a:solidFill>
                <a:latin typeface="Gotham Medium" panose="02000604030000020004" pitchFamily="2" charset="0"/>
                <a:ea typeface="Proxima Nova"/>
                <a:cs typeface="Proxima Nova"/>
                <a:sym typeface="Proxima Nova"/>
              </a:rPr>
              <a:t>October 15–17</a:t>
            </a:r>
          </a:p>
          <a:p>
            <a:pPr algn="ctr"/>
            <a:endParaRPr lang="en-US" sz="1200">
              <a:solidFill>
                <a:srgbClr val="FFFFFF"/>
              </a:solidFill>
              <a:latin typeface="Gotham Medium" panose="02000604030000020004" pitchFamily="2" charset="0"/>
              <a:ea typeface="Proxima Nova"/>
              <a:cs typeface="Proxima Nova"/>
              <a:sym typeface="Proxima Nova"/>
            </a:endParaRPr>
          </a:p>
          <a:p>
            <a:pPr algn="ctr"/>
            <a:r>
              <a:rPr lang="en-US" sz="1200">
                <a:solidFill>
                  <a:srgbClr val="FFFFFF"/>
                </a:solidFill>
                <a:latin typeface="Gotham Medium" panose="02000604030000020004" pitchFamily="2" charset="0"/>
                <a:ea typeface="Proxima Nova"/>
                <a:cs typeface="Proxima Nova"/>
                <a:sym typeface="Proxima Nova"/>
              </a:rPr>
              <a:t>ANNUAL CONFERENCE</a:t>
            </a:r>
          </a:p>
          <a:p>
            <a:pPr algn="ctr"/>
            <a:r>
              <a:rPr lang="en-US" sz="1600" b="1">
                <a:solidFill>
                  <a:srgbClr val="FFFFFF"/>
                </a:solidFill>
                <a:latin typeface="Gotham Bold" panose="02000604030000020004" pitchFamily="2" charset="0"/>
                <a:ea typeface="Proxima Nova Bold"/>
                <a:cs typeface="Proxima Nova Bold"/>
                <a:sym typeface="Proxima Nova Bold"/>
              </a:rPr>
              <a:t>Elevate Conscious </a:t>
            </a:r>
            <a:br>
              <a:rPr lang="en-US" sz="1600" b="1">
                <a:solidFill>
                  <a:srgbClr val="FFFFFF"/>
                </a:solidFill>
                <a:latin typeface="Gotham Bold" panose="02000604030000020004" pitchFamily="2" charset="0"/>
                <a:ea typeface="Proxima Nova Bold"/>
                <a:cs typeface="Proxima Nova Bold"/>
                <a:sym typeface="Proxima Nova Bold"/>
              </a:rPr>
            </a:br>
            <a:r>
              <a:rPr lang="en-US" sz="1600" b="1">
                <a:solidFill>
                  <a:srgbClr val="FFFFFF"/>
                </a:solidFill>
                <a:latin typeface="Gotham Bold" panose="02000604030000020004" pitchFamily="2" charset="0"/>
                <a:ea typeface="Proxima Nova Bold"/>
                <a:cs typeface="Proxima Nova Bold"/>
                <a:sym typeface="Proxima Nova Bold"/>
              </a:rPr>
              <a:t>Discipline:</a:t>
            </a:r>
          </a:p>
          <a:p>
            <a:pPr algn="ctr"/>
            <a:r>
              <a:rPr lang="en-US" sz="1600" b="1">
                <a:solidFill>
                  <a:srgbClr val="FFFFFF"/>
                </a:solidFill>
                <a:latin typeface="Gotham Bold" panose="02000604030000020004" pitchFamily="2" charset="0"/>
                <a:ea typeface="Proxima Nova Bold"/>
                <a:cs typeface="Proxima Nova Bold"/>
                <a:sym typeface="Proxima Nova Bold"/>
              </a:rPr>
              <a:t>S.A.F.E. Starts with Us</a:t>
            </a:r>
            <a:endParaRPr lang="en-US" sz="1600" b="1">
              <a:solidFill>
                <a:srgbClr val="FFFFFF"/>
              </a:solidFill>
              <a:latin typeface="Gotham-MediumItalic" panose="02000604030000020004" pitchFamily="2" charset="0"/>
              <a:ea typeface="Proxima Nova Bold"/>
              <a:cs typeface="Proxima Nova Bold"/>
              <a:sym typeface="Proxima Nova Bold"/>
            </a:endParaRPr>
          </a:p>
          <a:p>
            <a:pPr algn="ctr"/>
            <a:endParaRPr lang="en-US" sz="1200">
              <a:solidFill>
                <a:srgbClr val="FFFFFF"/>
              </a:solidFill>
              <a:latin typeface="Gotham Medium" panose="02000604030000020004" pitchFamily="2" charset="0"/>
              <a:ea typeface="Proxima Nova"/>
              <a:cs typeface="Proxima Nova"/>
              <a:sym typeface="Proxima Nova"/>
            </a:endParaRPr>
          </a:p>
          <a:p>
            <a:pPr algn="ctr"/>
            <a:endParaRPr lang="en-US" sz="1200">
              <a:solidFill>
                <a:srgbClr val="FFFFFF"/>
              </a:solidFill>
              <a:latin typeface="Gotham Medium" panose="02000604030000020004" pitchFamily="2" charset="0"/>
              <a:ea typeface="Proxima Nova"/>
              <a:cs typeface="Proxima Nova"/>
              <a:sym typeface="Proxima Nova"/>
            </a:endParaRPr>
          </a:p>
          <a:p>
            <a:pPr algn="ctr"/>
            <a:endParaRPr lang="en-US" sz="1200">
              <a:solidFill>
                <a:srgbClr val="FFFFFF"/>
              </a:solidFill>
              <a:latin typeface="Gotham Medium" panose="02000604030000020004" pitchFamily="2" charset="0"/>
              <a:ea typeface="Proxima Nova"/>
              <a:cs typeface="Proxima Nova"/>
              <a:sym typeface="Proxima Nova"/>
            </a:endParaRPr>
          </a:p>
          <a:p>
            <a:pPr algn="ctr"/>
            <a:r>
              <a:rPr lang="en-US" sz="1400">
                <a:solidFill>
                  <a:srgbClr val="FFFFFF"/>
                </a:solidFill>
                <a:latin typeface="Gotham Medium" panose="02000604030000020004" pitchFamily="2" charset="0"/>
                <a:ea typeface="Proxima Nova"/>
                <a:cs typeface="Proxima Nova"/>
                <a:sym typeface="Proxima Nova"/>
              </a:rPr>
              <a:t>Orlando, FL</a:t>
            </a:r>
          </a:p>
        </p:txBody>
      </p:sp>
      <p:sp>
        <p:nvSpPr>
          <p:cNvPr id="35" name="Rounded Rectangle 34">
            <a:extLst>
              <a:ext uri="{FF2B5EF4-FFF2-40B4-BE49-F238E27FC236}">
                <a16:creationId xmlns:a16="http://schemas.microsoft.com/office/drawing/2014/main" id="{79A7281F-CE2B-AB08-DF98-B39CD78A162E}"/>
              </a:ext>
            </a:extLst>
          </p:cNvPr>
          <p:cNvSpPr/>
          <p:nvPr/>
        </p:nvSpPr>
        <p:spPr>
          <a:xfrm>
            <a:off x="6251859" y="2461019"/>
            <a:ext cx="2669282" cy="3321152"/>
          </a:xfrm>
          <a:prstGeom prst="roundRect">
            <a:avLst>
              <a:gd name="adj" fmla="val 5996"/>
            </a:avLst>
          </a:prstGeom>
          <a:solidFill>
            <a:srgbClr val="FF93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F9D3123D-8896-3EE9-1F8F-1D0AABF7388D}"/>
              </a:ext>
            </a:extLst>
          </p:cNvPr>
          <p:cNvSpPr txBox="1"/>
          <p:nvPr/>
        </p:nvSpPr>
        <p:spPr>
          <a:xfrm>
            <a:off x="5968023" y="3424297"/>
            <a:ext cx="3229832" cy="2185214"/>
          </a:xfrm>
          <a:prstGeom prst="rect">
            <a:avLst/>
          </a:prstGeom>
          <a:noFill/>
        </p:spPr>
        <p:txBody>
          <a:bodyPr wrap="square">
            <a:spAutoFit/>
          </a:bodyPr>
          <a:lstStyle/>
          <a:p>
            <a:pPr algn="ctr"/>
            <a:r>
              <a:rPr lang="en-US" sz="1400">
                <a:solidFill>
                  <a:srgbClr val="FFFFFF"/>
                </a:solidFill>
                <a:latin typeface="Gotham Medium" panose="02000604030000020004" pitchFamily="2" charset="0"/>
                <a:ea typeface="Proxima Nova"/>
                <a:cs typeface="Proxima Nova"/>
                <a:sym typeface="Proxima Nova"/>
              </a:rPr>
              <a:t>November 17–18</a:t>
            </a:r>
          </a:p>
          <a:p>
            <a:pPr algn="ctr"/>
            <a:endParaRPr lang="en-US" sz="1200">
              <a:solidFill>
                <a:srgbClr val="FFFFFF"/>
              </a:solidFill>
              <a:latin typeface="Gotham Medium" panose="02000604030000020004" pitchFamily="2" charset="0"/>
              <a:ea typeface="Proxima Nova"/>
              <a:cs typeface="Proxima Nova"/>
              <a:sym typeface="Proxima Nova"/>
            </a:endParaRPr>
          </a:p>
          <a:p>
            <a:pPr algn="ctr"/>
            <a:r>
              <a:rPr lang="en-US" sz="1200">
                <a:solidFill>
                  <a:srgbClr val="FFFFFF"/>
                </a:solidFill>
                <a:latin typeface="Gotham Medium" panose="02000604030000020004" pitchFamily="2" charset="0"/>
                <a:ea typeface="Proxima Nova"/>
                <a:cs typeface="Proxima Nova"/>
                <a:sym typeface="Proxima Nova"/>
              </a:rPr>
              <a:t>WORKSHOP</a:t>
            </a:r>
          </a:p>
          <a:p>
            <a:pPr algn="ctr"/>
            <a:r>
              <a:rPr lang="en-US" sz="1600" b="1">
                <a:solidFill>
                  <a:srgbClr val="FFFFFF"/>
                </a:solidFill>
                <a:latin typeface="Gotham Bold" panose="02000604030000020004" pitchFamily="2" charset="0"/>
                <a:ea typeface="Proxima Nova Bold"/>
                <a:cs typeface="Proxima Nova Bold"/>
                <a:sym typeface="Proxima Nova Bold"/>
              </a:rPr>
              <a:t>Safer Schools and </a:t>
            </a:r>
            <a:br>
              <a:rPr lang="en-US" sz="1600" b="1">
                <a:solidFill>
                  <a:srgbClr val="FFFFFF"/>
                </a:solidFill>
                <a:latin typeface="Gotham Bold" panose="02000604030000020004" pitchFamily="2" charset="0"/>
                <a:ea typeface="Proxima Nova Bold"/>
                <a:cs typeface="Proxima Nova Bold"/>
                <a:sym typeface="Proxima Nova Bold"/>
              </a:rPr>
            </a:br>
            <a:r>
              <a:rPr lang="en-US" sz="1600" b="1">
                <a:solidFill>
                  <a:srgbClr val="FFFFFF"/>
                </a:solidFill>
                <a:latin typeface="Gotham Bold" panose="02000604030000020004" pitchFamily="2" charset="0"/>
                <a:ea typeface="Proxima Nova Bold"/>
                <a:cs typeface="Proxima Nova Bold"/>
                <a:sym typeface="Proxima Nova Bold"/>
              </a:rPr>
              <a:t>Stronger</a:t>
            </a:r>
          </a:p>
          <a:p>
            <a:pPr algn="ctr"/>
            <a:r>
              <a:rPr lang="en-US" sz="1600" b="1">
                <a:solidFill>
                  <a:srgbClr val="FFFFFF"/>
                </a:solidFill>
                <a:latin typeface="Gotham Bold" panose="02000604030000020004" pitchFamily="2" charset="0"/>
                <a:ea typeface="Proxima Nova Bold"/>
                <a:cs typeface="Proxima Nova Bold"/>
                <a:sym typeface="Proxima Nova Bold"/>
              </a:rPr>
              <a:t>Behavior Systems</a:t>
            </a:r>
            <a:endParaRPr lang="en-US" sz="1600" b="1">
              <a:solidFill>
                <a:srgbClr val="FFFFFF"/>
              </a:solidFill>
              <a:latin typeface="Gotham-MediumItalic" panose="02000604030000020004" pitchFamily="2" charset="0"/>
              <a:ea typeface="Proxima Nova Bold"/>
              <a:cs typeface="Proxima Nova Bold"/>
              <a:sym typeface="Proxima Nova Bold"/>
            </a:endParaRPr>
          </a:p>
          <a:p>
            <a:pPr algn="ctr"/>
            <a:endParaRPr lang="en-US" sz="1200">
              <a:solidFill>
                <a:srgbClr val="FFFFFF"/>
              </a:solidFill>
              <a:latin typeface="Gotham Medium" panose="02000604030000020004" pitchFamily="2" charset="0"/>
              <a:ea typeface="Proxima Nova"/>
              <a:cs typeface="Proxima Nova"/>
              <a:sym typeface="Proxima Nova"/>
            </a:endParaRPr>
          </a:p>
          <a:p>
            <a:pPr algn="ctr"/>
            <a:endParaRPr lang="en-US" sz="1200">
              <a:solidFill>
                <a:srgbClr val="FFFFFF"/>
              </a:solidFill>
              <a:latin typeface="Gotham Medium" panose="02000604030000020004" pitchFamily="2" charset="0"/>
              <a:ea typeface="Proxima Nova"/>
              <a:cs typeface="Proxima Nova"/>
              <a:sym typeface="Proxima Nova"/>
            </a:endParaRPr>
          </a:p>
          <a:p>
            <a:pPr algn="ctr"/>
            <a:endParaRPr lang="en-US" sz="1200">
              <a:solidFill>
                <a:srgbClr val="FFFFFF"/>
              </a:solidFill>
              <a:latin typeface="Gotham Medium" panose="02000604030000020004" pitchFamily="2" charset="0"/>
              <a:ea typeface="Proxima Nova"/>
              <a:cs typeface="Proxima Nova"/>
              <a:sym typeface="Proxima Nova"/>
            </a:endParaRPr>
          </a:p>
          <a:p>
            <a:pPr algn="ctr"/>
            <a:r>
              <a:rPr lang="en-US" sz="1400">
                <a:solidFill>
                  <a:srgbClr val="FFFFFF"/>
                </a:solidFill>
                <a:latin typeface="Gotham Medium" panose="02000604030000020004" pitchFamily="2" charset="0"/>
                <a:ea typeface="Proxima Nova"/>
                <a:cs typeface="Proxima Nova"/>
                <a:sym typeface="Proxima Nova"/>
              </a:rPr>
              <a:t>Oklahoma City, OK</a:t>
            </a:r>
          </a:p>
        </p:txBody>
      </p:sp>
      <p:sp>
        <p:nvSpPr>
          <p:cNvPr id="38" name="Rounded Rectangle 37">
            <a:extLst>
              <a:ext uri="{FF2B5EF4-FFF2-40B4-BE49-F238E27FC236}">
                <a16:creationId xmlns:a16="http://schemas.microsoft.com/office/drawing/2014/main" id="{5A68F828-C775-E4C5-0855-754FFF393EE1}"/>
              </a:ext>
            </a:extLst>
          </p:cNvPr>
          <p:cNvSpPr/>
          <p:nvPr/>
        </p:nvSpPr>
        <p:spPr>
          <a:xfrm>
            <a:off x="9143056" y="2461019"/>
            <a:ext cx="2669282" cy="3321152"/>
          </a:xfrm>
          <a:prstGeom prst="roundRect">
            <a:avLst>
              <a:gd name="adj" fmla="val 5996"/>
            </a:avLst>
          </a:prstGeom>
          <a:solidFill>
            <a:srgbClr val="713B7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2A2573A1-7A1D-CAFD-14E7-CEB441C77698}"/>
              </a:ext>
            </a:extLst>
          </p:cNvPr>
          <p:cNvSpPr txBox="1"/>
          <p:nvPr/>
        </p:nvSpPr>
        <p:spPr>
          <a:xfrm>
            <a:off x="8859220" y="3424297"/>
            <a:ext cx="3229832" cy="2200602"/>
          </a:xfrm>
          <a:prstGeom prst="rect">
            <a:avLst/>
          </a:prstGeom>
          <a:noFill/>
        </p:spPr>
        <p:txBody>
          <a:bodyPr wrap="square">
            <a:spAutoFit/>
          </a:bodyPr>
          <a:lstStyle/>
          <a:p>
            <a:pPr algn="ctr"/>
            <a:r>
              <a:rPr lang="en-US" sz="1400">
                <a:solidFill>
                  <a:srgbClr val="FFFFFF"/>
                </a:solidFill>
                <a:latin typeface="Gotham Medium" panose="02000604030000020004" pitchFamily="2" charset="0"/>
                <a:ea typeface="Proxima Nova"/>
                <a:cs typeface="Proxima Nova"/>
                <a:sym typeface="Proxima Nova"/>
              </a:rPr>
              <a:t>November 19–20</a:t>
            </a:r>
          </a:p>
          <a:p>
            <a:pPr algn="ctr"/>
            <a:endParaRPr lang="en-US" sz="1200">
              <a:solidFill>
                <a:srgbClr val="FFFFFF"/>
              </a:solidFill>
              <a:latin typeface="Gotham Medium" panose="02000604030000020004" pitchFamily="2" charset="0"/>
              <a:ea typeface="Proxima Nova"/>
              <a:cs typeface="Proxima Nova"/>
              <a:sym typeface="Proxima Nova"/>
            </a:endParaRPr>
          </a:p>
          <a:p>
            <a:pPr algn="ctr"/>
            <a:r>
              <a:rPr lang="en-US" sz="1200">
                <a:solidFill>
                  <a:srgbClr val="FFFFFF"/>
                </a:solidFill>
                <a:latin typeface="Gotham Medium" panose="02000604030000020004" pitchFamily="2" charset="0"/>
                <a:ea typeface="Proxima Nova"/>
                <a:cs typeface="Proxima Nova"/>
                <a:sym typeface="Proxima Nova"/>
              </a:rPr>
              <a:t>WORKSHOP</a:t>
            </a:r>
          </a:p>
          <a:p>
            <a:pPr algn="ctr"/>
            <a:r>
              <a:rPr lang="en-US" sz="1600" b="1">
                <a:solidFill>
                  <a:srgbClr val="FFFFFF"/>
                </a:solidFill>
                <a:latin typeface="Gotham Bold" panose="02000604030000020004" pitchFamily="2" charset="0"/>
                <a:ea typeface="Proxima Nova Bold"/>
                <a:cs typeface="Proxima Nova Bold"/>
                <a:sym typeface="Proxima Nova Bold"/>
              </a:rPr>
              <a:t>Conscious Discipline Coaching: A New Model </a:t>
            </a:r>
            <a:br>
              <a:rPr lang="en-US" sz="1600" b="1">
                <a:solidFill>
                  <a:srgbClr val="FFFFFF"/>
                </a:solidFill>
                <a:latin typeface="Gotham Bold" panose="02000604030000020004" pitchFamily="2" charset="0"/>
                <a:ea typeface="Proxima Nova Bold"/>
                <a:cs typeface="Proxima Nova Bold"/>
                <a:sym typeface="Proxima Nova Bold"/>
              </a:rPr>
            </a:br>
            <a:r>
              <a:rPr lang="en-US" sz="1600" b="1">
                <a:solidFill>
                  <a:srgbClr val="FFFFFF"/>
                </a:solidFill>
                <a:latin typeface="Gotham Bold" panose="02000604030000020004" pitchFamily="2" charset="0"/>
                <a:ea typeface="Proxima Nova Bold"/>
                <a:cs typeface="Proxima Nova Bold"/>
                <a:sym typeface="Proxima Nova Bold"/>
              </a:rPr>
              <a:t>for Practice and </a:t>
            </a:r>
            <a:br>
              <a:rPr lang="en-US" sz="1600" b="1">
                <a:solidFill>
                  <a:srgbClr val="FFFFFF"/>
                </a:solidFill>
                <a:latin typeface="Gotham Bold" panose="02000604030000020004" pitchFamily="2" charset="0"/>
                <a:ea typeface="Proxima Nova Bold"/>
                <a:cs typeface="Proxima Nova Bold"/>
                <a:sym typeface="Proxima Nova Bold"/>
              </a:rPr>
            </a:br>
            <a:r>
              <a:rPr lang="en-US" sz="1600" b="1">
                <a:solidFill>
                  <a:srgbClr val="FFFFFF"/>
                </a:solidFill>
                <a:latin typeface="Gotham Bold" panose="02000604030000020004" pitchFamily="2" charset="0"/>
                <a:ea typeface="Proxima Nova Bold"/>
                <a:cs typeface="Proxima Nova Bold"/>
                <a:sym typeface="Proxima Nova Bold"/>
              </a:rPr>
              <a:t>Mindset Shifts</a:t>
            </a:r>
            <a:endParaRPr lang="en-US" sz="1600" b="1">
              <a:solidFill>
                <a:srgbClr val="FFFFFF"/>
              </a:solidFill>
              <a:latin typeface="Gotham-MediumItalic" panose="02000604030000020004" pitchFamily="2" charset="0"/>
              <a:ea typeface="Proxima Nova Bold"/>
              <a:cs typeface="Proxima Nova Bold"/>
              <a:sym typeface="Proxima Nova Bold"/>
            </a:endParaRPr>
          </a:p>
          <a:p>
            <a:pPr algn="ctr">
              <a:lnSpc>
                <a:spcPct val="150000"/>
              </a:lnSpc>
            </a:pPr>
            <a:endParaRPr lang="en-US" sz="1400" b="1">
              <a:solidFill>
                <a:srgbClr val="FFFFFF"/>
              </a:solidFill>
              <a:latin typeface="Gotham-MediumItalic" panose="02000604030000020004" pitchFamily="2" charset="0"/>
              <a:ea typeface="Proxima Nova Bold"/>
              <a:cs typeface="Proxima Nova Bold"/>
              <a:sym typeface="Proxima Nova Bold"/>
            </a:endParaRPr>
          </a:p>
          <a:p>
            <a:pPr algn="ctr"/>
            <a:r>
              <a:rPr lang="en-US" sz="1400">
                <a:solidFill>
                  <a:srgbClr val="FFFFFF"/>
                </a:solidFill>
                <a:latin typeface="Gotham Medium" panose="02000604030000020004" pitchFamily="2" charset="0"/>
                <a:ea typeface="Proxima Nova"/>
                <a:cs typeface="Proxima Nova"/>
                <a:sym typeface="Proxima Nova"/>
              </a:rPr>
              <a:t>Oklahoma City, OK</a:t>
            </a:r>
          </a:p>
        </p:txBody>
      </p:sp>
      <p:pic>
        <p:nvPicPr>
          <p:cNvPr id="33" name="Picture 32">
            <a:extLst>
              <a:ext uri="{FF2B5EF4-FFF2-40B4-BE49-F238E27FC236}">
                <a16:creationId xmlns:a16="http://schemas.microsoft.com/office/drawing/2014/main" id="{0174DAEC-8CF3-11AC-C974-D0B2BEF9920F}"/>
              </a:ext>
            </a:extLst>
          </p:cNvPr>
          <p:cNvPicPr>
            <a:picLocks noChangeAspect="1"/>
          </p:cNvPicPr>
          <p:nvPr/>
        </p:nvPicPr>
        <p:blipFill>
          <a:blip r:embed="rId2"/>
          <a:srcRect l="2296" t="5281" r="20939" b="35498"/>
          <a:stretch>
            <a:fillRect/>
          </a:stretch>
        </p:blipFill>
        <p:spPr>
          <a:xfrm>
            <a:off x="3352800" y="1524000"/>
            <a:ext cx="2669282" cy="1696361"/>
          </a:xfrm>
          <a:prstGeom prst="rect">
            <a:avLst/>
          </a:prstGeom>
        </p:spPr>
      </p:pic>
      <p:pic>
        <p:nvPicPr>
          <p:cNvPr id="41" name="Picture 40">
            <a:extLst>
              <a:ext uri="{FF2B5EF4-FFF2-40B4-BE49-F238E27FC236}">
                <a16:creationId xmlns:a16="http://schemas.microsoft.com/office/drawing/2014/main" id="{8BB3CE1E-9ED3-A071-2DCD-9E4395D14D94}"/>
              </a:ext>
            </a:extLst>
          </p:cNvPr>
          <p:cNvPicPr>
            <a:picLocks noChangeAspect="1"/>
          </p:cNvPicPr>
          <p:nvPr/>
        </p:nvPicPr>
        <p:blipFill>
          <a:blip r:embed="rId3"/>
          <a:srcRect l="10691" t="2370" r="13164" b="40613"/>
          <a:stretch>
            <a:fillRect/>
          </a:stretch>
        </p:blipFill>
        <p:spPr>
          <a:xfrm>
            <a:off x="6248298" y="1524001"/>
            <a:ext cx="2669283" cy="1696360"/>
          </a:xfrm>
          <a:prstGeom prst="rect">
            <a:avLst/>
          </a:prstGeom>
        </p:spPr>
      </p:pic>
      <p:pic>
        <p:nvPicPr>
          <p:cNvPr id="42" name="Picture 41">
            <a:extLst>
              <a:ext uri="{FF2B5EF4-FFF2-40B4-BE49-F238E27FC236}">
                <a16:creationId xmlns:a16="http://schemas.microsoft.com/office/drawing/2014/main" id="{8E5FE7F5-165C-B00A-4236-35FC03D9B9B1}"/>
              </a:ext>
            </a:extLst>
          </p:cNvPr>
          <p:cNvPicPr>
            <a:picLocks noChangeAspect="1"/>
          </p:cNvPicPr>
          <p:nvPr/>
        </p:nvPicPr>
        <p:blipFill>
          <a:blip r:embed="rId4"/>
          <a:srcRect l="12428" t="4153" r="11466" b="42822"/>
          <a:stretch>
            <a:fillRect/>
          </a:stretch>
        </p:blipFill>
        <p:spPr>
          <a:xfrm>
            <a:off x="9139495" y="1524000"/>
            <a:ext cx="2676198" cy="1696360"/>
          </a:xfrm>
          <a:prstGeom prst="rect">
            <a:avLst/>
          </a:prstGeom>
        </p:spPr>
      </p:pic>
      <p:sp>
        <p:nvSpPr>
          <p:cNvPr id="5" name="TextBox 6">
            <a:extLst>
              <a:ext uri="{FF2B5EF4-FFF2-40B4-BE49-F238E27FC236}">
                <a16:creationId xmlns:a16="http://schemas.microsoft.com/office/drawing/2014/main" id="{3A6670E5-F1CA-8775-6F7C-BF169B86B887}"/>
              </a:ext>
            </a:extLst>
          </p:cNvPr>
          <p:cNvSpPr txBox="1"/>
          <p:nvPr/>
        </p:nvSpPr>
        <p:spPr>
          <a:xfrm>
            <a:off x="557212" y="500132"/>
            <a:ext cx="6986588" cy="642868"/>
          </a:xfrm>
          <a:prstGeom prst="rect">
            <a:avLst/>
          </a:prstGeom>
        </p:spPr>
        <p:txBody>
          <a:bodyPr wrap="square" lIns="0" tIns="0" rIns="0" bIns="0" rtlCol="0" anchor="t">
            <a:spAutoFit/>
          </a:bodyPr>
          <a:lstStyle/>
          <a:p>
            <a:pPr algn="l">
              <a:lnSpc>
                <a:spcPts val="5459"/>
              </a:lnSpc>
            </a:pPr>
            <a:r>
              <a:rPr lang="en-US" sz="3899" b="1">
                <a:solidFill>
                  <a:srgbClr val="FFFFFF"/>
                </a:solidFill>
                <a:latin typeface="Arial" panose="020B0604020202020204" pitchFamily="34" charset="0"/>
                <a:ea typeface="Gotham Bold"/>
                <a:cs typeface="Arial" panose="020B0604020202020204" pitchFamily="34" charset="0"/>
                <a:sym typeface="Gotham Bold"/>
              </a:rPr>
              <a:t>Attend An Upcoming Event!</a:t>
            </a:r>
          </a:p>
        </p:txBody>
      </p:sp>
      <p:sp>
        <p:nvSpPr>
          <p:cNvPr id="3" name="Rounded Rectangle 2">
            <a:extLst>
              <a:ext uri="{FF2B5EF4-FFF2-40B4-BE49-F238E27FC236}">
                <a16:creationId xmlns:a16="http://schemas.microsoft.com/office/drawing/2014/main" id="{5D8730F3-3091-9B43-3C0D-1BAC470BD299}"/>
              </a:ext>
            </a:extLst>
          </p:cNvPr>
          <p:cNvSpPr/>
          <p:nvPr/>
        </p:nvSpPr>
        <p:spPr>
          <a:xfrm>
            <a:off x="384561" y="2461019"/>
            <a:ext cx="2669282" cy="3321152"/>
          </a:xfrm>
          <a:prstGeom prst="roundRect">
            <a:avLst>
              <a:gd name="adj" fmla="val 5996"/>
            </a:avLst>
          </a:prstGeom>
          <a:solidFill>
            <a:srgbClr val="92CD6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FF2806D-E24A-2D66-33E4-F83997E29FD1}"/>
              </a:ext>
            </a:extLst>
          </p:cNvPr>
          <p:cNvPicPr>
            <a:picLocks noChangeAspect="1"/>
          </p:cNvPicPr>
          <p:nvPr/>
        </p:nvPicPr>
        <p:blipFill>
          <a:blip r:embed="rId2"/>
          <a:srcRect l="2296" t="5281" r="2128" b="35498"/>
          <a:stretch>
            <a:fillRect/>
          </a:stretch>
        </p:blipFill>
        <p:spPr>
          <a:xfrm>
            <a:off x="381205" y="1524000"/>
            <a:ext cx="2673380" cy="1696361"/>
          </a:xfrm>
          <a:prstGeom prst="rect">
            <a:avLst/>
          </a:prstGeom>
        </p:spPr>
      </p:pic>
      <p:sp>
        <p:nvSpPr>
          <p:cNvPr id="7" name="TextBox 6">
            <a:extLst>
              <a:ext uri="{FF2B5EF4-FFF2-40B4-BE49-F238E27FC236}">
                <a16:creationId xmlns:a16="http://schemas.microsoft.com/office/drawing/2014/main" id="{DCCF63C1-2491-20AE-1215-58F098458A2B}"/>
              </a:ext>
            </a:extLst>
          </p:cNvPr>
          <p:cNvSpPr txBox="1"/>
          <p:nvPr/>
        </p:nvSpPr>
        <p:spPr>
          <a:xfrm>
            <a:off x="100725" y="3424297"/>
            <a:ext cx="3229832" cy="2123658"/>
          </a:xfrm>
          <a:prstGeom prst="rect">
            <a:avLst/>
          </a:prstGeom>
          <a:noFill/>
        </p:spPr>
        <p:txBody>
          <a:bodyPr wrap="square">
            <a:spAutoFit/>
          </a:bodyPr>
          <a:lstStyle/>
          <a:p>
            <a:pPr algn="ctr"/>
            <a:r>
              <a:rPr lang="en-US" sz="1400" dirty="0">
                <a:solidFill>
                  <a:srgbClr val="FFFFFF"/>
                </a:solidFill>
                <a:latin typeface="Gotham Medium" panose="02000604030000020004" pitchFamily="2" charset="0"/>
                <a:ea typeface="Proxima Nova"/>
                <a:cs typeface="Proxima Nova"/>
                <a:sym typeface="Proxima Nova"/>
              </a:rPr>
              <a:t>September 20-25</a:t>
            </a:r>
          </a:p>
          <a:p>
            <a:pPr algn="ctr"/>
            <a:endParaRPr lang="en-US" sz="1200" dirty="0">
              <a:solidFill>
                <a:srgbClr val="FFFFFF"/>
              </a:solidFill>
              <a:latin typeface="Gotham Medium" panose="02000604030000020004" pitchFamily="2" charset="0"/>
              <a:ea typeface="Proxima Nova"/>
              <a:cs typeface="Proxima Nova"/>
              <a:sym typeface="Proxima Nova"/>
            </a:endParaRPr>
          </a:p>
          <a:p>
            <a:pPr algn="ctr"/>
            <a:r>
              <a:rPr lang="en-US" sz="1200" dirty="0">
                <a:solidFill>
                  <a:srgbClr val="FFFFFF"/>
                </a:solidFill>
                <a:latin typeface="Gotham Medium" panose="02000604030000020004" pitchFamily="2" charset="0"/>
                <a:ea typeface="Proxima Nova"/>
                <a:cs typeface="Proxima Nova"/>
                <a:sym typeface="Proxima Nova"/>
              </a:rPr>
              <a:t>INSTITUTE</a:t>
            </a:r>
          </a:p>
          <a:p>
            <a:pPr algn="ctr"/>
            <a:r>
              <a:rPr lang="en-US" sz="1600" b="1" dirty="0">
                <a:solidFill>
                  <a:srgbClr val="FFFFFF"/>
                </a:solidFill>
                <a:latin typeface="Gotham Bold" panose="02000604030000020004" pitchFamily="2" charset="0"/>
                <a:ea typeface="Proxima Nova Bold"/>
                <a:cs typeface="Proxima Nova Bold"/>
                <a:sym typeface="Proxima Nova Bold"/>
              </a:rPr>
              <a:t>Conscious Discipline:</a:t>
            </a:r>
          </a:p>
          <a:p>
            <a:pPr algn="ctr"/>
            <a:r>
              <a:rPr lang="en-US" sz="1600" b="1" dirty="0">
                <a:solidFill>
                  <a:srgbClr val="FFFFFF"/>
                </a:solidFill>
                <a:latin typeface="Gotham Bold" panose="02000604030000020004" pitchFamily="2" charset="0"/>
                <a:ea typeface="Proxima Nova Bold"/>
                <a:cs typeface="Proxima Nova Bold"/>
                <a:sym typeface="Proxima Nova Bold"/>
              </a:rPr>
              <a:t>Birth to Five Years</a:t>
            </a:r>
            <a:endParaRPr lang="en-US" sz="1600" b="1" dirty="0">
              <a:solidFill>
                <a:srgbClr val="FFFFFF"/>
              </a:solidFill>
              <a:latin typeface="Gotham-MediumItalic" panose="02000604030000020004" pitchFamily="2" charset="0"/>
              <a:ea typeface="Proxima Nova Bold"/>
              <a:cs typeface="Proxima Nova Bold"/>
              <a:sym typeface="Proxima Nova Bold"/>
            </a:endParaRPr>
          </a:p>
          <a:p>
            <a:pPr algn="ctr"/>
            <a:endParaRPr lang="en-US" sz="1200" dirty="0">
              <a:solidFill>
                <a:srgbClr val="FFFFFF"/>
              </a:solidFill>
              <a:latin typeface="Gotham Medium" panose="02000604030000020004" pitchFamily="2" charset="0"/>
              <a:ea typeface="Proxima Nova"/>
              <a:cs typeface="Proxima Nova"/>
              <a:sym typeface="Proxima Nova"/>
            </a:endParaRPr>
          </a:p>
          <a:p>
            <a:pPr algn="ctr"/>
            <a:endParaRPr lang="en-US" sz="1200" dirty="0">
              <a:solidFill>
                <a:srgbClr val="FFFFFF"/>
              </a:solidFill>
              <a:latin typeface="Gotham Medium" panose="02000604030000020004" pitchFamily="2" charset="0"/>
              <a:ea typeface="Proxima Nova"/>
              <a:cs typeface="Proxima Nova"/>
              <a:sym typeface="Proxima Nova"/>
            </a:endParaRPr>
          </a:p>
          <a:p>
            <a:pPr algn="ctr"/>
            <a:endParaRPr lang="en-US" sz="1200" dirty="0">
              <a:solidFill>
                <a:srgbClr val="FFFFFF"/>
              </a:solidFill>
              <a:latin typeface="Gotham Medium" panose="02000604030000020004" pitchFamily="2" charset="0"/>
              <a:ea typeface="Proxima Nova"/>
              <a:cs typeface="Proxima Nova"/>
              <a:sym typeface="Proxima Nova"/>
            </a:endParaRPr>
          </a:p>
          <a:p>
            <a:pPr algn="ctr"/>
            <a:endParaRPr lang="en-US" sz="1200" dirty="0">
              <a:solidFill>
                <a:srgbClr val="FFFFFF"/>
              </a:solidFill>
              <a:latin typeface="Gotham Medium" panose="02000604030000020004" pitchFamily="2" charset="0"/>
              <a:ea typeface="Proxima Nova"/>
              <a:cs typeface="Proxima Nova"/>
              <a:sym typeface="Proxima Nova"/>
            </a:endParaRPr>
          </a:p>
          <a:p>
            <a:pPr algn="ctr"/>
            <a:r>
              <a:rPr lang="en-US" sz="1400" dirty="0">
                <a:solidFill>
                  <a:srgbClr val="FFFFFF"/>
                </a:solidFill>
                <a:latin typeface="Gotham Medium" panose="02000604030000020004" pitchFamily="2" charset="0"/>
                <a:ea typeface="Proxima Nova"/>
                <a:cs typeface="Proxima Nova"/>
                <a:sym typeface="Proxima Nova"/>
              </a:rPr>
              <a:t>Madison, WI</a:t>
            </a:r>
          </a:p>
        </p:txBody>
      </p:sp>
      <p:pic>
        <p:nvPicPr>
          <p:cNvPr id="9" name="Picture 8">
            <a:extLst>
              <a:ext uri="{FF2B5EF4-FFF2-40B4-BE49-F238E27FC236}">
                <a16:creationId xmlns:a16="http://schemas.microsoft.com/office/drawing/2014/main" id="{B05B8B6D-4B90-17C9-8503-1955ABA40FBC}"/>
              </a:ext>
            </a:extLst>
          </p:cNvPr>
          <p:cNvPicPr>
            <a:picLocks noChangeAspect="1"/>
          </p:cNvPicPr>
          <p:nvPr/>
        </p:nvPicPr>
        <p:blipFill>
          <a:blip r:embed="rId5">
            <a:extLst>
              <a:ext uri="{28A0092B-C50C-407E-A947-70E740481C1C}">
                <a14:useLocalDpi xmlns:a14="http://schemas.microsoft.com/office/drawing/2010/main" val="0"/>
              </a:ext>
            </a:extLst>
          </a:blip>
          <a:srcRect l="9285" t="13229" r="7410" b="7395"/>
          <a:stretch>
            <a:fillRect/>
          </a:stretch>
        </p:blipFill>
        <p:spPr>
          <a:xfrm>
            <a:off x="376307" y="1523999"/>
            <a:ext cx="2669282" cy="1696361"/>
          </a:xfrm>
          <a:prstGeom prst="rect">
            <a:avLst/>
          </a:prstGeom>
        </p:spPr>
      </p:pic>
      <p:sp>
        <p:nvSpPr>
          <p:cNvPr id="2" name="Freeform 2">
            <a:extLst>
              <a:ext uri="{FF2B5EF4-FFF2-40B4-BE49-F238E27FC236}">
                <a16:creationId xmlns:a16="http://schemas.microsoft.com/office/drawing/2014/main" id="{12F568DB-6B92-91DA-DEDB-D4DE19DE749F}"/>
              </a:ext>
            </a:extLst>
          </p:cNvPr>
          <p:cNvSpPr/>
          <p:nvPr/>
        </p:nvSpPr>
        <p:spPr>
          <a:xfrm>
            <a:off x="10215920" y="6148574"/>
            <a:ext cx="1707138" cy="500210"/>
          </a:xfrm>
          <a:custGeom>
            <a:avLst/>
            <a:gdLst/>
            <a:ahLst/>
            <a:cxnLst/>
            <a:rect l="l" t="t" r="r" b="b"/>
            <a:pathLst>
              <a:path w="1707138" h="500210">
                <a:moveTo>
                  <a:pt x="0" y="0"/>
                </a:moveTo>
                <a:lnTo>
                  <a:pt x="1707138" y="0"/>
                </a:lnTo>
                <a:lnTo>
                  <a:pt x="1707138" y="500210"/>
                </a:lnTo>
                <a:lnTo>
                  <a:pt x="0" y="500210"/>
                </a:lnTo>
                <a:lnTo>
                  <a:pt x="0" y="0"/>
                </a:lnTo>
                <a:close/>
              </a:path>
            </a:pathLst>
          </a:custGeom>
          <a:blipFill>
            <a:blip r:embed="rId6"/>
            <a:stretch>
              <a:fillRect/>
            </a:stretch>
          </a:blipFill>
        </p:spPr>
        <p:txBody>
          <a:bodyPr/>
          <a:lstStyle/>
          <a:p>
            <a:endParaRPr lang="en-US"/>
          </a:p>
        </p:txBody>
      </p:sp>
      <p:sp>
        <p:nvSpPr>
          <p:cNvPr id="8" name="Freeform 8">
            <a:extLst>
              <a:ext uri="{FF2B5EF4-FFF2-40B4-BE49-F238E27FC236}">
                <a16:creationId xmlns:a16="http://schemas.microsoft.com/office/drawing/2014/main" id="{A09597AD-94E0-664A-7EFE-2A5124A1E2B2}"/>
              </a:ext>
            </a:extLst>
          </p:cNvPr>
          <p:cNvSpPr/>
          <p:nvPr/>
        </p:nvSpPr>
        <p:spPr>
          <a:xfrm>
            <a:off x="143224" y="6053865"/>
            <a:ext cx="1490488" cy="689629"/>
          </a:xfrm>
          <a:custGeom>
            <a:avLst/>
            <a:gdLst/>
            <a:ahLst/>
            <a:cxnLst/>
            <a:rect l="l" t="t" r="r" b="b"/>
            <a:pathLst>
              <a:path w="1490488" h="689629">
                <a:moveTo>
                  <a:pt x="0" y="0"/>
                </a:moveTo>
                <a:lnTo>
                  <a:pt x="1490488" y="0"/>
                </a:lnTo>
                <a:lnTo>
                  <a:pt x="1490488" y="689629"/>
                </a:lnTo>
                <a:lnTo>
                  <a:pt x="0" y="689629"/>
                </a:lnTo>
                <a:lnTo>
                  <a:pt x="0" y="0"/>
                </a:lnTo>
                <a:close/>
              </a:path>
            </a:pathLst>
          </a:custGeom>
          <a:blipFill>
            <a:blip r:embed="rId7"/>
            <a:stretch>
              <a:fillRect l="-1674" t="-45315" r="-2210" b="-55634"/>
            </a:stretch>
          </a:blipFill>
        </p:spPr>
        <p:txBody>
          <a:bodyPr/>
          <a:lstStyle/>
          <a:p>
            <a:endParaRPr lang="en-US"/>
          </a:p>
        </p:txBody>
      </p:sp>
    </p:spTree>
    <p:extLst>
      <p:ext uri="{BB962C8B-B14F-4D97-AF65-F5344CB8AC3E}">
        <p14:creationId xmlns:p14="http://schemas.microsoft.com/office/powerpoint/2010/main" val="8939556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330D5B-3DDE-69CE-B051-881A1E3E0A98}"/>
            </a:ext>
          </a:extLst>
        </p:cNvPr>
        <p:cNvGrpSpPr/>
        <p:nvPr/>
      </p:nvGrpSpPr>
      <p:grpSpPr>
        <a:xfrm>
          <a:off x="0" y="0"/>
          <a:ext cx="0" cy="0"/>
          <a:chOff x="0" y="0"/>
          <a:chExt cx="0" cy="0"/>
        </a:xfrm>
      </p:grpSpPr>
      <p:pic>
        <p:nvPicPr>
          <p:cNvPr id="11" name="Picture 2" descr="New whimsical playground adventure opens to eager G-W students -  Scotia-Glenville Central School District">
            <a:extLst>
              <a:ext uri="{FF2B5EF4-FFF2-40B4-BE49-F238E27FC236}">
                <a16:creationId xmlns:a16="http://schemas.microsoft.com/office/drawing/2014/main" id="{B4EC246D-4775-BFFE-8D57-93CCB70C97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1007" b="29141"/>
          <a:stretch>
            <a:fillRect/>
          </a:stretch>
        </p:blipFill>
        <p:spPr bwMode="auto">
          <a:xfrm>
            <a:off x="20" y="10"/>
            <a:ext cx="12191980" cy="4558420"/>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D701002-2CF5-6946-7DD6-A01FD283F86D}"/>
              </a:ext>
            </a:extLst>
          </p:cNvPr>
          <p:cNvSpPr txBox="1"/>
          <p:nvPr/>
        </p:nvSpPr>
        <p:spPr>
          <a:xfrm>
            <a:off x="4654294" y="4777739"/>
            <a:ext cx="6897626" cy="1399223"/>
          </a:xfrm>
          <a:prstGeom prst="rect">
            <a:avLst/>
          </a:prstGeom>
        </p:spPr>
        <p:txBody>
          <a:bodyPr vert="horz" lIns="91440" tIns="45720" rIns="91440" bIns="45720" rtlCol="0" anchor="ctr">
            <a:noAutofit/>
          </a:bodyPr>
          <a:lstStyle/>
          <a:p>
            <a:pPr indent="-228600">
              <a:lnSpc>
                <a:spcPct val="90000"/>
              </a:lnSpc>
              <a:spcAft>
                <a:spcPts val="600"/>
              </a:spcAft>
              <a:buFont typeface="Arial" panose="020B0604020202020204" pitchFamily="34" charset="0"/>
              <a:buChar char="•"/>
            </a:pPr>
            <a:r>
              <a:rPr lang="en-US" sz="3600" dirty="0"/>
              <a:t>In the chat share one thing you will do differently  or add to your first weeks of school </a:t>
            </a:r>
          </a:p>
        </p:txBody>
      </p:sp>
      <p:sp>
        <p:nvSpPr>
          <p:cNvPr id="2" name="Freeform 2">
            <a:extLst>
              <a:ext uri="{FF2B5EF4-FFF2-40B4-BE49-F238E27FC236}">
                <a16:creationId xmlns:a16="http://schemas.microsoft.com/office/drawing/2014/main" id="{0C09D768-6764-5621-3CF0-25B58AA14F0F}"/>
              </a:ext>
            </a:extLst>
          </p:cNvPr>
          <p:cNvSpPr/>
          <p:nvPr/>
        </p:nvSpPr>
        <p:spPr>
          <a:xfrm>
            <a:off x="10215920" y="6148574"/>
            <a:ext cx="1707138" cy="500210"/>
          </a:xfrm>
          <a:custGeom>
            <a:avLst/>
            <a:gdLst/>
            <a:ahLst/>
            <a:cxnLst/>
            <a:rect l="l" t="t" r="r" b="b"/>
            <a:pathLst>
              <a:path w="1707138" h="500210">
                <a:moveTo>
                  <a:pt x="0" y="0"/>
                </a:moveTo>
                <a:lnTo>
                  <a:pt x="1707138" y="0"/>
                </a:lnTo>
                <a:lnTo>
                  <a:pt x="1707138" y="500210"/>
                </a:lnTo>
                <a:lnTo>
                  <a:pt x="0" y="500210"/>
                </a:lnTo>
                <a:lnTo>
                  <a:pt x="0" y="0"/>
                </a:lnTo>
                <a:close/>
              </a:path>
            </a:pathLst>
          </a:custGeom>
          <a:blipFill>
            <a:blip r:embed="rId3"/>
            <a:stretch>
              <a:fillRect/>
            </a:stretch>
          </a:blipFill>
        </p:spPr>
        <p:txBody>
          <a:bodyPr/>
          <a:lstStyle/>
          <a:p>
            <a:endParaRPr lang="en-US"/>
          </a:p>
        </p:txBody>
      </p:sp>
      <p:sp>
        <p:nvSpPr>
          <p:cNvPr id="8" name="Freeform 8">
            <a:extLst>
              <a:ext uri="{FF2B5EF4-FFF2-40B4-BE49-F238E27FC236}">
                <a16:creationId xmlns:a16="http://schemas.microsoft.com/office/drawing/2014/main" id="{C57B15EE-7D5B-E36E-154E-00C906ACA463}"/>
              </a:ext>
            </a:extLst>
          </p:cNvPr>
          <p:cNvSpPr/>
          <p:nvPr/>
        </p:nvSpPr>
        <p:spPr>
          <a:xfrm>
            <a:off x="143224" y="6053865"/>
            <a:ext cx="1490488" cy="689629"/>
          </a:xfrm>
          <a:custGeom>
            <a:avLst/>
            <a:gdLst/>
            <a:ahLst/>
            <a:cxnLst/>
            <a:rect l="l" t="t" r="r" b="b"/>
            <a:pathLst>
              <a:path w="1490488" h="689629">
                <a:moveTo>
                  <a:pt x="0" y="0"/>
                </a:moveTo>
                <a:lnTo>
                  <a:pt x="1490488" y="0"/>
                </a:lnTo>
                <a:lnTo>
                  <a:pt x="1490488" y="689629"/>
                </a:lnTo>
                <a:lnTo>
                  <a:pt x="0" y="689629"/>
                </a:lnTo>
                <a:lnTo>
                  <a:pt x="0" y="0"/>
                </a:lnTo>
                <a:close/>
              </a:path>
            </a:pathLst>
          </a:custGeom>
          <a:blipFill>
            <a:blip r:embed="rId4"/>
            <a:stretch>
              <a:fillRect l="-1674" t="-45315" r="-2210" b="-55634"/>
            </a:stretch>
          </a:blipFill>
        </p:spPr>
        <p:txBody>
          <a:bodyPr/>
          <a:lstStyle/>
          <a:p>
            <a:endParaRPr lang="en-US"/>
          </a:p>
        </p:txBody>
      </p:sp>
    </p:spTree>
    <p:extLst>
      <p:ext uri="{BB962C8B-B14F-4D97-AF65-F5344CB8AC3E}">
        <p14:creationId xmlns:p14="http://schemas.microsoft.com/office/powerpoint/2010/main" val="23722482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00BD85-9E8E-3BBD-BBF4-23B9F4311941}"/>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810F936E-55C3-0DBE-CA64-6E124019F329}"/>
              </a:ext>
            </a:extLst>
          </p:cNvPr>
          <p:cNvSpPr txBox="1"/>
          <p:nvPr/>
        </p:nvSpPr>
        <p:spPr>
          <a:xfrm>
            <a:off x="143225" y="4370812"/>
            <a:ext cx="5952776" cy="1399223"/>
          </a:xfrm>
          <a:prstGeom prst="rect">
            <a:avLst/>
          </a:prstGeom>
        </p:spPr>
        <p:txBody>
          <a:bodyPr vert="horz" lIns="91440" tIns="45720" rIns="91440" bIns="45720" rtlCol="0" anchor="ctr">
            <a:noAutofit/>
          </a:bodyPr>
          <a:lstStyle/>
          <a:p>
            <a:pPr algn="ctr">
              <a:lnSpc>
                <a:spcPct val="90000"/>
              </a:lnSpc>
              <a:spcAft>
                <a:spcPts val="600"/>
              </a:spcAft>
            </a:pPr>
            <a:r>
              <a:rPr lang="en-US" sz="3600" dirty="0"/>
              <a:t>If you are willing, in the chat share with us someone who could use our well wishes today. </a:t>
            </a:r>
          </a:p>
        </p:txBody>
      </p:sp>
      <p:sp>
        <p:nvSpPr>
          <p:cNvPr id="2" name="Freeform 2">
            <a:extLst>
              <a:ext uri="{FF2B5EF4-FFF2-40B4-BE49-F238E27FC236}">
                <a16:creationId xmlns:a16="http://schemas.microsoft.com/office/drawing/2014/main" id="{289B8125-A776-E829-885A-176A5A8B008A}"/>
              </a:ext>
            </a:extLst>
          </p:cNvPr>
          <p:cNvSpPr/>
          <p:nvPr/>
        </p:nvSpPr>
        <p:spPr>
          <a:xfrm>
            <a:off x="10215920" y="6148574"/>
            <a:ext cx="1707138" cy="500210"/>
          </a:xfrm>
          <a:custGeom>
            <a:avLst/>
            <a:gdLst/>
            <a:ahLst/>
            <a:cxnLst/>
            <a:rect l="l" t="t" r="r" b="b"/>
            <a:pathLst>
              <a:path w="1707138" h="500210">
                <a:moveTo>
                  <a:pt x="0" y="0"/>
                </a:moveTo>
                <a:lnTo>
                  <a:pt x="1707138" y="0"/>
                </a:lnTo>
                <a:lnTo>
                  <a:pt x="1707138" y="500210"/>
                </a:lnTo>
                <a:lnTo>
                  <a:pt x="0" y="500210"/>
                </a:lnTo>
                <a:lnTo>
                  <a:pt x="0" y="0"/>
                </a:lnTo>
                <a:close/>
              </a:path>
            </a:pathLst>
          </a:custGeom>
          <a:blipFill>
            <a:blip r:embed="rId2"/>
            <a:stretch>
              <a:fillRect/>
            </a:stretch>
          </a:blipFill>
        </p:spPr>
        <p:txBody>
          <a:bodyPr/>
          <a:lstStyle/>
          <a:p>
            <a:endParaRPr lang="en-US"/>
          </a:p>
        </p:txBody>
      </p:sp>
      <p:sp>
        <p:nvSpPr>
          <p:cNvPr id="8" name="Freeform 8">
            <a:extLst>
              <a:ext uri="{FF2B5EF4-FFF2-40B4-BE49-F238E27FC236}">
                <a16:creationId xmlns:a16="http://schemas.microsoft.com/office/drawing/2014/main" id="{1D72FF94-A212-D2A2-B10C-0FA2F81BC86B}"/>
              </a:ext>
            </a:extLst>
          </p:cNvPr>
          <p:cNvSpPr/>
          <p:nvPr/>
        </p:nvSpPr>
        <p:spPr>
          <a:xfrm>
            <a:off x="143224" y="6053865"/>
            <a:ext cx="1490488" cy="689629"/>
          </a:xfrm>
          <a:custGeom>
            <a:avLst/>
            <a:gdLst/>
            <a:ahLst/>
            <a:cxnLst/>
            <a:rect l="l" t="t" r="r" b="b"/>
            <a:pathLst>
              <a:path w="1490488" h="689629">
                <a:moveTo>
                  <a:pt x="0" y="0"/>
                </a:moveTo>
                <a:lnTo>
                  <a:pt x="1490488" y="0"/>
                </a:lnTo>
                <a:lnTo>
                  <a:pt x="1490488" y="689629"/>
                </a:lnTo>
                <a:lnTo>
                  <a:pt x="0" y="689629"/>
                </a:lnTo>
                <a:lnTo>
                  <a:pt x="0" y="0"/>
                </a:lnTo>
                <a:close/>
              </a:path>
            </a:pathLst>
          </a:custGeom>
          <a:blipFill>
            <a:blip r:embed="rId3"/>
            <a:stretch>
              <a:fillRect l="-1674" t="-45315" r="-2210" b="-55634"/>
            </a:stretch>
          </a:blipFill>
        </p:spPr>
        <p:txBody>
          <a:bodyPr/>
          <a:lstStyle/>
          <a:p>
            <a:endParaRPr lang="en-US"/>
          </a:p>
        </p:txBody>
      </p:sp>
      <p:pic>
        <p:nvPicPr>
          <p:cNvPr id="4" name="Picture 3">
            <a:extLst>
              <a:ext uri="{FF2B5EF4-FFF2-40B4-BE49-F238E27FC236}">
                <a16:creationId xmlns:a16="http://schemas.microsoft.com/office/drawing/2014/main" id="{1D2595DB-FA23-B8C9-86A9-1B386E3AC0B0}"/>
              </a:ext>
            </a:extLst>
          </p:cNvPr>
          <p:cNvPicPr>
            <a:picLocks noChangeAspect="1"/>
          </p:cNvPicPr>
          <p:nvPr/>
        </p:nvPicPr>
        <p:blipFill>
          <a:blip r:embed="rId4"/>
          <a:stretch>
            <a:fillRect/>
          </a:stretch>
        </p:blipFill>
        <p:spPr>
          <a:xfrm>
            <a:off x="143224" y="265623"/>
            <a:ext cx="5709920" cy="3806613"/>
          </a:xfrm>
          <a:prstGeom prst="rect">
            <a:avLst/>
          </a:prstGeom>
        </p:spPr>
      </p:pic>
      <p:pic>
        <p:nvPicPr>
          <p:cNvPr id="6" name="Picture 5">
            <a:extLst>
              <a:ext uri="{FF2B5EF4-FFF2-40B4-BE49-F238E27FC236}">
                <a16:creationId xmlns:a16="http://schemas.microsoft.com/office/drawing/2014/main" id="{5964724C-AFBC-3C2A-483B-3661EE9D531C}"/>
              </a:ext>
            </a:extLst>
          </p:cNvPr>
          <p:cNvPicPr>
            <a:picLocks noChangeAspect="1"/>
          </p:cNvPicPr>
          <p:nvPr/>
        </p:nvPicPr>
        <p:blipFill>
          <a:blip r:embed="rId5"/>
          <a:stretch>
            <a:fillRect/>
          </a:stretch>
        </p:blipFill>
        <p:spPr>
          <a:xfrm>
            <a:off x="6338858" y="1382344"/>
            <a:ext cx="5532120" cy="3688080"/>
          </a:xfrm>
          <a:prstGeom prst="rect">
            <a:avLst/>
          </a:prstGeom>
        </p:spPr>
      </p:pic>
    </p:spTree>
    <p:extLst>
      <p:ext uri="{BB962C8B-B14F-4D97-AF65-F5344CB8AC3E}">
        <p14:creationId xmlns:p14="http://schemas.microsoft.com/office/powerpoint/2010/main" val="1848120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5C9E3E8-28B0-9341-0F4F-EB50371062F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B9FF99BD-075F-4761-A995-6FC574BD25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7B21A54-9BA3-4EA9-B460-5A829ADD90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6FA8F714-B9D8-488A-8CCA-E9948FF913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6" y="643468"/>
            <a:ext cx="10905067" cy="557106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CFA9697F-20BF-3960-9D35-739FC5265DC1}"/>
              </a:ext>
            </a:extLst>
          </p:cNvPr>
          <p:cNvPicPr>
            <a:picLocks noChangeAspect="1"/>
          </p:cNvPicPr>
          <p:nvPr/>
        </p:nvPicPr>
        <p:blipFill>
          <a:blip r:embed="rId2"/>
          <a:stretch>
            <a:fillRect/>
          </a:stretch>
        </p:blipFill>
        <p:spPr>
          <a:xfrm>
            <a:off x="1120477" y="1771566"/>
            <a:ext cx="9951041" cy="3308721"/>
          </a:xfrm>
          <a:prstGeom prst="rect">
            <a:avLst/>
          </a:prstGeom>
        </p:spPr>
      </p:pic>
      <p:sp>
        <p:nvSpPr>
          <p:cNvPr id="10" name="TextBox 9">
            <a:extLst>
              <a:ext uri="{FF2B5EF4-FFF2-40B4-BE49-F238E27FC236}">
                <a16:creationId xmlns:a16="http://schemas.microsoft.com/office/drawing/2014/main" id="{EF8808B2-C1AA-ACC3-B923-17A8010B8B64}"/>
              </a:ext>
            </a:extLst>
          </p:cNvPr>
          <p:cNvSpPr txBox="1"/>
          <p:nvPr/>
        </p:nvSpPr>
        <p:spPr>
          <a:xfrm>
            <a:off x="4654294" y="4777739"/>
            <a:ext cx="6897626" cy="1399223"/>
          </a:xfrm>
          <a:prstGeom prst="rect">
            <a:avLst/>
          </a:prstGeom>
        </p:spPr>
        <p:txBody>
          <a:bodyPr vert="horz" lIns="91440" tIns="45720" rIns="91440" bIns="45720" rtlCol="0" anchor="ctr">
            <a:noAutofit/>
          </a:bodyPr>
          <a:lstStyle/>
          <a:p>
            <a:pPr>
              <a:lnSpc>
                <a:spcPct val="90000"/>
              </a:lnSpc>
              <a:spcAft>
                <a:spcPts val="600"/>
              </a:spcAft>
            </a:pPr>
            <a:endParaRPr lang="en-US" sz="3600" dirty="0"/>
          </a:p>
        </p:txBody>
      </p:sp>
      <p:sp>
        <p:nvSpPr>
          <p:cNvPr id="2" name="Freeform 2">
            <a:extLst>
              <a:ext uri="{FF2B5EF4-FFF2-40B4-BE49-F238E27FC236}">
                <a16:creationId xmlns:a16="http://schemas.microsoft.com/office/drawing/2014/main" id="{78BCDE72-A905-C494-DC93-F3EF840E21DD}"/>
              </a:ext>
            </a:extLst>
          </p:cNvPr>
          <p:cNvSpPr/>
          <p:nvPr/>
        </p:nvSpPr>
        <p:spPr>
          <a:xfrm>
            <a:off x="10215920" y="6148574"/>
            <a:ext cx="1707138" cy="500210"/>
          </a:xfrm>
          <a:custGeom>
            <a:avLst/>
            <a:gdLst/>
            <a:ahLst/>
            <a:cxnLst/>
            <a:rect l="l" t="t" r="r" b="b"/>
            <a:pathLst>
              <a:path w="1707138" h="500210">
                <a:moveTo>
                  <a:pt x="0" y="0"/>
                </a:moveTo>
                <a:lnTo>
                  <a:pt x="1707138" y="0"/>
                </a:lnTo>
                <a:lnTo>
                  <a:pt x="1707138" y="500210"/>
                </a:lnTo>
                <a:lnTo>
                  <a:pt x="0" y="500210"/>
                </a:lnTo>
                <a:lnTo>
                  <a:pt x="0" y="0"/>
                </a:lnTo>
                <a:close/>
              </a:path>
            </a:pathLst>
          </a:custGeom>
          <a:blipFill>
            <a:blip r:embed="rId3"/>
            <a:stretch>
              <a:fillRect/>
            </a:stretch>
          </a:blipFill>
        </p:spPr>
        <p:txBody>
          <a:bodyPr/>
          <a:lstStyle/>
          <a:p>
            <a:endParaRPr lang="en-US"/>
          </a:p>
        </p:txBody>
      </p:sp>
      <p:sp>
        <p:nvSpPr>
          <p:cNvPr id="8" name="Freeform 8">
            <a:extLst>
              <a:ext uri="{FF2B5EF4-FFF2-40B4-BE49-F238E27FC236}">
                <a16:creationId xmlns:a16="http://schemas.microsoft.com/office/drawing/2014/main" id="{D03D9904-F5DF-43F4-11DB-E90C48F135ED}"/>
              </a:ext>
            </a:extLst>
          </p:cNvPr>
          <p:cNvSpPr/>
          <p:nvPr/>
        </p:nvSpPr>
        <p:spPr>
          <a:xfrm>
            <a:off x="143224" y="6053865"/>
            <a:ext cx="1490488" cy="689629"/>
          </a:xfrm>
          <a:custGeom>
            <a:avLst/>
            <a:gdLst/>
            <a:ahLst/>
            <a:cxnLst/>
            <a:rect l="l" t="t" r="r" b="b"/>
            <a:pathLst>
              <a:path w="1490488" h="689629">
                <a:moveTo>
                  <a:pt x="0" y="0"/>
                </a:moveTo>
                <a:lnTo>
                  <a:pt x="1490488" y="0"/>
                </a:lnTo>
                <a:lnTo>
                  <a:pt x="1490488" y="689629"/>
                </a:lnTo>
                <a:lnTo>
                  <a:pt x="0" y="689629"/>
                </a:lnTo>
                <a:lnTo>
                  <a:pt x="0" y="0"/>
                </a:lnTo>
                <a:close/>
              </a:path>
            </a:pathLst>
          </a:custGeom>
          <a:blipFill>
            <a:blip r:embed="rId4"/>
            <a:stretch>
              <a:fillRect l="-1674" t="-45315" r="-2210" b="-55634"/>
            </a:stretch>
          </a:blipFill>
        </p:spPr>
        <p:txBody>
          <a:bodyPr/>
          <a:lstStyle/>
          <a:p>
            <a:endParaRPr lang="en-US"/>
          </a:p>
        </p:txBody>
      </p:sp>
    </p:spTree>
    <p:extLst>
      <p:ext uri="{BB962C8B-B14F-4D97-AF65-F5344CB8AC3E}">
        <p14:creationId xmlns:p14="http://schemas.microsoft.com/office/powerpoint/2010/main" val="9651875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B1478C66-DD78-3122-1D6F-CC8BB9A7CEDC}"/>
              </a:ext>
            </a:extLst>
          </p:cNvPr>
          <p:cNvPicPr>
            <a:picLocks noChangeAspect="1"/>
          </p:cNvPicPr>
          <p:nvPr/>
        </p:nvPicPr>
        <p:blipFill>
          <a:blip r:embed="rId2"/>
          <a:srcRect b="19"/>
          <a:stretch>
            <a:fillRect/>
          </a:stretch>
        </p:blipFill>
        <p:spPr>
          <a:xfrm>
            <a:off x="20" y="1282"/>
            <a:ext cx="12191980" cy="6856718"/>
          </a:xfrm>
          <a:prstGeom prst="rect">
            <a:avLst/>
          </a:prstGeom>
        </p:spPr>
      </p:pic>
    </p:spTree>
    <p:extLst>
      <p:ext uri="{BB962C8B-B14F-4D97-AF65-F5344CB8AC3E}">
        <p14:creationId xmlns:p14="http://schemas.microsoft.com/office/powerpoint/2010/main" val="25777877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ounded Rectangle 6">
            <a:extLst>
              <a:ext uri="{FF2B5EF4-FFF2-40B4-BE49-F238E27FC236}">
                <a16:creationId xmlns:a16="http://schemas.microsoft.com/office/drawing/2014/main" id="{ACC369AE-32B9-38C7-2DA2-52669186D49E}"/>
              </a:ext>
            </a:extLst>
          </p:cNvPr>
          <p:cNvSpPr/>
          <p:nvPr/>
        </p:nvSpPr>
        <p:spPr>
          <a:xfrm>
            <a:off x="8131733" y="1982174"/>
            <a:ext cx="3486527" cy="3811588"/>
          </a:xfrm>
          <a:prstGeom prst="roundRect">
            <a:avLst>
              <a:gd name="adj" fmla="val 8749"/>
            </a:avLst>
          </a:prstGeom>
          <a:solidFill>
            <a:schemeClr val="tx2">
              <a:lumMod val="25000"/>
              <a:lumOff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1FB0911-2E2F-A217-A7C1-B6B8D31971F5}"/>
              </a:ext>
            </a:extLst>
          </p:cNvPr>
          <p:cNvSpPr>
            <a:spLocks noGrp="1"/>
          </p:cNvSpPr>
          <p:nvPr>
            <p:ph type="title"/>
          </p:nvPr>
        </p:nvSpPr>
        <p:spPr>
          <a:xfrm>
            <a:off x="839788" y="457200"/>
            <a:ext cx="7106783" cy="1600200"/>
          </a:xfrm>
        </p:spPr>
        <p:txBody>
          <a:bodyPr>
            <a:normAutofit/>
          </a:bodyPr>
          <a:lstStyle/>
          <a:p>
            <a:r>
              <a:rPr lang="en-US" b="1" dirty="0">
                <a:solidFill>
                  <a:schemeClr val="tx2">
                    <a:lumMod val="75000"/>
                    <a:lumOff val="25000"/>
                  </a:schemeClr>
                </a:solidFill>
              </a:rPr>
              <a:t>Your Next Step Starts With One Conversation</a:t>
            </a:r>
            <a:br>
              <a:rPr lang="en-US" dirty="0"/>
            </a:br>
            <a:endParaRPr lang="en-US" dirty="0"/>
          </a:p>
        </p:txBody>
      </p:sp>
      <p:sp>
        <p:nvSpPr>
          <p:cNvPr id="4" name="Text Placeholder 3">
            <a:extLst>
              <a:ext uri="{FF2B5EF4-FFF2-40B4-BE49-F238E27FC236}">
                <a16:creationId xmlns:a16="http://schemas.microsoft.com/office/drawing/2014/main" id="{898F4B4A-DC35-F172-34CF-9156CBD55F8A}"/>
              </a:ext>
            </a:extLst>
          </p:cNvPr>
          <p:cNvSpPr>
            <a:spLocks noGrp="1"/>
          </p:cNvSpPr>
          <p:nvPr>
            <p:ph type="body" sz="half" idx="2"/>
          </p:nvPr>
        </p:nvSpPr>
        <p:spPr>
          <a:xfrm>
            <a:off x="839788" y="1882589"/>
            <a:ext cx="7106783" cy="4061012"/>
          </a:xfrm>
        </p:spPr>
        <p:txBody>
          <a:bodyPr>
            <a:normAutofit/>
          </a:bodyPr>
          <a:lstStyle/>
          <a:p>
            <a:r>
              <a:rPr lang="en-US" sz="2000" dirty="0"/>
              <a:t>Alissa said it herself: 18 years ago she walked out of an institute thinking, </a:t>
            </a:r>
            <a:r>
              <a:rPr lang="en-US" sz="2000" i="1" dirty="0">
                <a:solidFill>
                  <a:schemeClr val="tx2">
                    <a:lumMod val="75000"/>
                    <a:lumOff val="25000"/>
                  </a:schemeClr>
                </a:solidFill>
              </a:rPr>
              <a:t>this is amazing, but where in the world do I begin?</a:t>
            </a:r>
            <a:endParaRPr lang="en-US" sz="2000" dirty="0">
              <a:solidFill>
                <a:schemeClr val="tx2">
                  <a:lumMod val="75000"/>
                  <a:lumOff val="25000"/>
                </a:schemeClr>
              </a:solidFill>
            </a:endParaRPr>
          </a:p>
          <a:p>
            <a:endParaRPr lang="en-US" sz="2000" dirty="0"/>
          </a:p>
          <a:p>
            <a:r>
              <a:rPr lang="en-US" sz="2000" dirty="0"/>
              <a:t>You don't have to answer that alone. </a:t>
            </a:r>
          </a:p>
          <a:p>
            <a:endParaRPr lang="en-US" sz="2000" dirty="0"/>
          </a:p>
          <a:p>
            <a:r>
              <a:rPr lang="en-US" sz="2000" dirty="0"/>
              <a:t>Book a call with a Conscious Discipline implementation advisor to talk through:</a:t>
            </a:r>
          </a:p>
          <a:p>
            <a:pPr marL="342900" indent="-342900">
              <a:buFont typeface="Arial" panose="020B0604020202020204" pitchFamily="34" charset="0"/>
              <a:buChar char="•"/>
            </a:pPr>
            <a:r>
              <a:rPr lang="en-US" sz="2000" dirty="0"/>
              <a:t>where your school or classroom is right now</a:t>
            </a:r>
          </a:p>
          <a:p>
            <a:pPr marL="342900" indent="-342900">
              <a:buFont typeface="Arial" panose="020B0604020202020204" pitchFamily="34" charset="0"/>
              <a:buChar char="•"/>
            </a:pPr>
            <a:r>
              <a:rPr lang="en-US" sz="2000" dirty="0"/>
              <a:t>what a realistic first phase looks like</a:t>
            </a:r>
          </a:p>
          <a:p>
            <a:pPr marL="342900" indent="-342900">
              <a:buFont typeface="Arial" panose="020B0604020202020204" pitchFamily="34" charset="0"/>
              <a:buChar char="•"/>
            </a:pPr>
            <a:r>
              <a:rPr lang="en-US" sz="2000" dirty="0"/>
              <a:t>how to build safety and connection that lasts past September.</a:t>
            </a:r>
          </a:p>
        </p:txBody>
      </p:sp>
      <p:sp>
        <p:nvSpPr>
          <p:cNvPr id="5" name="Text Placeholder 3">
            <a:extLst>
              <a:ext uri="{FF2B5EF4-FFF2-40B4-BE49-F238E27FC236}">
                <a16:creationId xmlns:a16="http://schemas.microsoft.com/office/drawing/2014/main" id="{8F85284D-6699-C27D-B8A0-076475EE506E}"/>
              </a:ext>
            </a:extLst>
          </p:cNvPr>
          <p:cNvSpPr txBox="1">
            <a:spLocks/>
          </p:cNvSpPr>
          <p:nvPr/>
        </p:nvSpPr>
        <p:spPr>
          <a:xfrm>
            <a:off x="8410802" y="2339788"/>
            <a:ext cx="2926669" cy="685800"/>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en-US" sz="2000" b="1" dirty="0"/>
              <a:t>Scan to book your call.</a:t>
            </a:r>
            <a:endParaRPr lang="en-US" sz="2000" dirty="0"/>
          </a:p>
        </p:txBody>
      </p:sp>
      <p:sp>
        <p:nvSpPr>
          <p:cNvPr id="8" name="Rounded Rectangle 7">
            <a:extLst>
              <a:ext uri="{FF2B5EF4-FFF2-40B4-BE49-F238E27FC236}">
                <a16:creationId xmlns:a16="http://schemas.microsoft.com/office/drawing/2014/main" id="{9E85AB09-2D3A-8813-29EA-BFAAD74996E5}"/>
              </a:ext>
            </a:extLst>
          </p:cNvPr>
          <p:cNvSpPr/>
          <p:nvPr/>
        </p:nvSpPr>
        <p:spPr>
          <a:xfrm>
            <a:off x="8648925" y="2821537"/>
            <a:ext cx="2450419" cy="2459151"/>
          </a:xfrm>
          <a:prstGeom prst="roundRect">
            <a:avLst>
              <a:gd name="adj" fmla="val 5449"/>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a:hlinkClick r:id="rId2"/>
            <a:extLst>
              <a:ext uri="{FF2B5EF4-FFF2-40B4-BE49-F238E27FC236}">
                <a16:creationId xmlns:a16="http://schemas.microsoft.com/office/drawing/2014/main" id="{2FAEDAC7-727B-9693-0ED0-DC824CD79A5C}"/>
              </a:ext>
            </a:extLst>
          </p:cNvPr>
          <p:cNvPicPr>
            <a:picLocks noChangeAspect="1"/>
          </p:cNvPicPr>
          <p:nvPr/>
        </p:nvPicPr>
        <p:blipFill>
          <a:blip r:embed="rId3"/>
          <a:stretch>
            <a:fillRect/>
          </a:stretch>
        </p:blipFill>
        <p:spPr>
          <a:xfrm>
            <a:off x="8832736" y="3009713"/>
            <a:ext cx="2082800" cy="2082800"/>
          </a:xfrm>
          <a:prstGeom prst="rect">
            <a:avLst/>
          </a:prstGeom>
        </p:spPr>
      </p:pic>
      <p:sp>
        <p:nvSpPr>
          <p:cNvPr id="9" name="Freeform 8">
            <a:extLst>
              <a:ext uri="{FF2B5EF4-FFF2-40B4-BE49-F238E27FC236}">
                <a16:creationId xmlns:a16="http://schemas.microsoft.com/office/drawing/2014/main" id="{D873F934-3BBD-6AE2-9B47-29ABE4720B7B}"/>
              </a:ext>
            </a:extLst>
          </p:cNvPr>
          <p:cNvSpPr/>
          <p:nvPr/>
        </p:nvSpPr>
        <p:spPr>
          <a:xfrm>
            <a:off x="143224" y="6053865"/>
            <a:ext cx="1490488" cy="689629"/>
          </a:xfrm>
          <a:custGeom>
            <a:avLst/>
            <a:gdLst/>
            <a:ahLst/>
            <a:cxnLst/>
            <a:rect l="l" t="t" r="r" b="b"/>
            <a:pathLst>
              <a:path w="1490488" h="689629">
                <a:moveTo>
                  <a:pt x="0" y="0"/>
                </a:moveTo>
                <a:lnTo>
                  <a:pt x="1490488" y="0"/>
                </a:lnTo>
                <a:lnTo>
                  <a:pt x="1490488" y="689629"/>
                </a:lnTo>
                <a:lnTo>
                  <a:pt x="0" y="689629"/>
                </a:lnTo>
                <a:lnTo>
                  <a:pt x="0" y="0"/>
                </a:lnTo>
                <a:close/>
              </a:path>
            </a:pathLst>
          </a:custGeom>
          <a:blipFill>
            <a:blip r:embed="rId4"/>
            <a:stretch>
              <a:fillRect l="-1674" t="-45315" r="-2210" b="-55634"/>
            </a:stretch>
          </a:blipFill>
        </p:spPr>
        <p:txBody>
          <a:bodyPr/>
          <a:lstStyle/>
          <a:p>
            <a:endParaRPr lang="en-US"/>
          </a:p>
        </p:txBody>
      </p:sp>
      <p:sp>
        <p:nvSpPr>
          <p:cNvPr id="10" name="Freeform 2">
            <a:extLst>
              <a:ext uri="{FF2B5EF4-FFF2-40B4-BE49-F238E27FC236}">
                <a16:creationId xmlns:a16="http://schemas.microsoft.com/office/drawing/2014/main" id="{D249F396-DDE7-76EA-9D02-AFD560CB9DDB}"/>
              </a:ext>
            </a:extLst>
          </p:cNvPr>
          <p:cNvSpPr/>
          <p:nvPr/>
        </p:nvSpPr>
        <p:spPr>
          <a:xfrm>
            <a:off x="10215920" y="6148574"/>
            <a:ext cx="1707138" cy="500210"/>
          </a:xfrm>
          <a:custGeom>
            <a:avLst/>
            <a:gdLst/>
            <a:ahLst/>
            <a:cxnLst/>
            <a:rect l="l" t="t" r="r" b="b"/>
            <a:pathLst>
              <a:path w="1707138" h="500210">
                <a:moveTo>
                  <a:pt x="0" y="0"/>
                </a:moveTo>
                <a:lnTo>
                  <a:pt x="1707138" y="0"/>
                </a:lnTo>
                <a:lnTo>
                  <a:pt x="1707138" y="500210"/>
                </a:lnTo>
                <a:lnTo>
                  <a:pt x="0" y="500210"/>
                </a:lnTo>
                <a:lnTo>
                  <a:pt x="0" y="0"/>
                </a:lnTo>
                <a:close/>
              </a:path>
            </a:pathLst>
          </a:custGeom>
          <a:blipFill>
            <a:blip r:embed="rId5"/>
            <a:stretch>
              <a:fillRect/>
            </a:stretch>
          </a:blipFill>
        </p:spPr>
        <p:txBody>
          <a:bodyPr/>
          <a:lstStyle/>
          <a:p>
            <a:endParaRPr lang="en-US"/>
          </a:p>
        </p:txBody>
      </p:sp>
    </p:spTree>
    <p:extLst>
      <p:ext uri="{BB962C8B-B14F-4D97-AF65-F5344CB8AC3E}">
        <p14:creationId xmlns:p14="http://schemas.microsoft.com/office/powerpoint/2010/main" val="1242661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7FC32E23-20CA-BD42-8611-60C95F008C48}">
  <we:reference id="wa104051163" version="1.2.0.3" store="en-US" storeType="OMEX"/>
  <we:alternateReferences>
    <we:reference id="WA104051163" version="1.2.0.3" store="WA104051163"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4586</TotalTime>
  <Words>2094</Words>
  <Application>Microsoft Macintosh PowerPoint</Application>
  <PresentationFormat>Widescreen</PresentationFormat>
  <Paragraphs>224</Paragraphs>
  <Slides>45</Slides>
  <Notes>10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45</vt:i4>
      </vt:variant>
    </vt:vector>
  </HeadingPairs>
  <TitlesOfParts>
    <vt:vector size="56" baseType="lpstr">
      <vt:lpstr>Aptos</vt:lpstr>
      <vt:lpstr>Aptos Display</vt:lpstr>
      <vt:lpstr>Arial</vt:lpstr>
      <vt:lpstr>Gill Sans</vt:lpstr>
      <vt:lpstr>Gotham</vt:lpstr>
      <vt:lpstr>Gotham Bold</vt:lpstr>
      <vt:lpstr>Gotham Medium</vt:lpstr>
      <vt:lpstr>Gotham-MediumItalic</vt:lpstr>
      <vt:lpstr>Proxima Nova</vt:lpstr>
      <vt:lpstr>Proxima Nova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Adult State Sets the Climate </vt:lpstr>
      <vt:lpstr>Regulation Fuels Curiosity </vt:lpstr>
      <vt:lpstr>PowerPoint Presentation</vt:lpstr>
      <vt:lpstr>Big Feelings Are Skill-Building Moments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Your Next Step Starts With One Conversation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Jill Molli</dc:creator>
  <cp:lastModifiedBy>Amanda Hall</cp:lastModifiedBy>
  <cp:revision>14</cp:revision>
  <dcterms:created xsi:type="dcterms:W3CDTF">2026-08-12T18:18:37Z</dcterms:created>
  <dcterms:modified xsi:type="dcterms:W3CDTF">2026-08-24T17:00:12Z</dcterms:modified>
</cp:coreProperties>
</file>